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saveSubsetFonts="1">
  <p:sldMasterIdLst>
    <p:sldMasterId id="2147483648" r:id="rId1"/>
  </p:sldMasterIdLst>
  <p:notesMasterIdLst>
    <p:notesMasterId r:id="rId49"/>
  </p:notesMasterIdLst>
  <p:sldIdLst>
    <p:sldId id="256" r:id="rId2"/>
    <p:sldId id="257" r:id="rId3"/>
    <p:sldId id="305" r:id="rId4"/>
    <p:sldId id="258" r:id="rId5"/>
    <p:sldId id="304" r:id="rId6"/>
    <p:sldId id="262" r:id="rId7"/>
    <p:sldId id="301" r:id="rId8"/>
    <p:sldId id="263" r:id="rId9"/>
    <p:sldId id="264" r:id="rId10"/>
    <p:sldId id="266" r:id="rId11"/>
    <p:sldId id="267" r:id="rId12"/>
    <p:sldId id="268" r:id="rId13"/>
    <p:sldId id="270" r:id="rId14"/>
    <p:sldId id="271" r:id="rId15"/>
    <p:sldId id="272" r:id="rId16"/>
    <p:sldId id="273" r:id="rId17"/>
    <p:sldId id="274" r:id="rId18"/>
    <p:sldId id="275" r:id="rId19"/>
    <p:sldId id="276" r:id="rId20"/>
    <p:sldId id="277" r:id="rId21"/>
    <p:sldId id="278" r:id="rId22"/>
    <p:sldId id="279" r:id="rId23"/>
    <p:sldId id="281" r:id="rId24"/>
    <p:sldId id="280" r:id="rId25"/>
    <p:sldId id="282" r:id="rId26"/>
    <p:sldId id="302" r:id="rId27"/>
    <p:sldId id="283" r:id="rId28"/>
    <p:sldId id="284" r:id="rId29"/>
    <p:sldId id="303" r:id="rId30"/>
    <p:sldId id="285" r:id="rId31"/>
    <p:sldId id="286" r:id="rId32"/>
    <p:sldId id="287" r:id="rId33"/>
    <p:sldId id="288" r:id="rId34"/>
    <p:sldId id="289" r:id="rId35"/>
    <p:sldId id="290" r:id="rId36"/>
    <p:sldId id="291" r:id="rId37"/>
    <p:sldId id="292" r:id="rId38"/>
    <p:sldId id="293" r:id="rId39"/>
    <p:sldId id="294" r:id="rId40"/>
    <p:sldId id="295" r:id="rId41"/>
    <p:sldId id="297" r:id="rId42"/>
    <p:sldId id="298" r:id="rId43"/>
    <p:sldId id="299" r:id="rId44"/>
    <p:sldId id="300" r:id="rId45"/>
    <p:sldId id="306" r:id="rId46"/>
    <p:sldId id="307" r:id="rId47"/>
    <p:sldId id="308" r:id="rId48"/>
  </p:sldIdLst>
  <p:sldSz cx="9144000" cy="6858000" type="letter"/>
  <p:notesSz cx="6858000" cy="9144000"/>
  <p:embeddedFontLst>
    <p:embeddedFont>
      <p:font typeface="Arimo" panose="020B0604020202020204" charset="0"/>
      <p:regular r:id="rId50"/>
    </p:embeddedFont>
    <p:embeddedFont>
      <p:font typeface="League Spartan" panose="020B0604020202020204" charset="0"/>
      <p:regular r:id="rId51"/>
      <p:bold r:id="rId52"/>
    </p:embeddedFont>
    <p:embeddedFont>
      <p:font typeface="Open Sans" panose="020B0606030504020204" pitchFamily="34" charset="0"/>
      <p:regular r:id="rId53"/>
      <p:bold r:id="rId54"/>
      <p:italic r:id="rId55"/>
      <p:boldItalic r:id="rId56"/>
    </p:embeddedFont>
    <p:embeddedFont>
      <p:font typeface="Open Sans Extra Bold" panose="020B0604020202020204" charset="0"/>
      <p:regular r:id="rId57"/>
      <p:bold r:id="rId58"/>
    </p:embeddedFont>
    <p:embeddedFont>
      <p:font typeface="Open Sans Light" panose="020B0306030504020204" pitchFamily="34" charset="0"/>
      <p:regular r:id="rId59"/>
      <p:italic r:id="rId60"/>
    </p:embeddedFont>
    <p:embeddedFont>
      <p:font typeface="Open Sans Light Italics" panose="020B0604020202020204" charset="0"/>
      <p:regular r:id="rId61"/>
      <p:italic r:id="rId62"/>
    </p:embeddedFont>
    <p:embeddedFont>
      <p:font typeface="Source Serif Pro" panose="02040603050405020204" pitchFamily="18" charset="0"/>
      <p:regular r:id="rId63"/>
      <p:bold r:id="rId64"/>
      <p:italic r:id="rId65"/>
      <p:boldItalic r:id="rId66"/>
    </p:embeddedFont>
  </p:embeddedFontLst>
  <p:defaultTex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77D3FDB5-6991-D844-8213-7DFEE2C8388E}">
          <p14:sldIdLst>
            <p14:sldId id="256"/>
            <p14:sldId id="257"/>
            <p14:sldId id="305"/>
            <p14:sldId id="258"/>
            <p14:sldId id="304"/>
          </p14:sldIdLst>
        </p14:section>
        <p14:section name="Les techniques en histoire et en géographie" id="{84B388EB-9D31-ED49-86A2-8149E9C8194D}">
          <p14:sldIdLst>
            <p14:sldId id="262"/>
            <p14:sldId id="301"/>
            <p14:sldId id="263"/>
            <p14:sldId id="264"/>
            <p14:sldId id="266"/>
            <p14:sldId id="267"/>
            <p14:sldId id="268"/>
            <p14:sldId id="270"/>
            <p14:sldId id="271"/>
            <p14:sldId id="272"/>
            <p14:sldId id="273"/>
          </p14:sldIdLst>
        </p14:section>
        <p14:section name="Chapitre 1: Jusqu'en 1830, quel était le mode de vie des Inuit?" id="{C24A66C7-C1A8-2040-9F51-2590DFFF6009}">
          <p14:sldIdLst>
            <p14:sldId id="274"/>
            <p14:sldId id="275"/>
            <p14:sldId id="276"/>
          </p14:sldIdLst>
        </p14:section>
        <p14:section name="Chapitre 2: Entre 1830 et 1900, quels sont les changements causés par l'établissement de la Compagnie de la Baie d'Hudson?" id="{9BFB84EE-3AA3-1543-A9DB-1F4FD3F9FB73}">
          <p14:sldIdLst>
            <p14:sldId id="277"/>
            <p14:sldId id="278"/>
            <p14:sldId id="279"/>
            <p14:sldId id="281"/>
            <p14:sldId id="280"/>
          </p14:sldIdLst>
        </p14:section>
        <p14:section name="Chapitre 3: Entre 1900 et 1950, quels sont les changements causés par l'arrivée des missionnaires et la fin de la vie nomade?" id="{695876E3-C6E9-ED46-852B-BD09F79CF152}">
          <p14:sldIdLst>
            <p14:sldId id="282"/>
            <p14:sldId id="302"/>
            <p14:sldId id="283"/>
            <p14:sldId id="284"/>
            <p14:sldId id="303"/>
            <p14:sldId id="285"/>
          </p14:sldIdLst>
        </p14:section>
        <p14:section name="Chapitre 4: Entre 1950 et 1980, pourquoi avons-nous commencé à aller à l'école?" id="{B3420A43-FCFD-0141-A097-29005A7A6694}">
          <p14:sldIdLst>
            <p14:sldId id="286"/>
            <p14:sldId id="287"/>
            <p14:sldId id="288"/>
            <p14:sldId id="289"/>
            <p14:sldId id="290"/>
            <p14:sldId id="291"/>
          </p14:sldIdLst>
        </p14:section>
        <p14:section name="Chapitre 5: Entre 1953 et les années 1980, comment les co-ops ont-elles été créées?" id="{111576A7-0DFA-3444-A1B1-2E848035F1DE}">
          <p14:sldIdLst>
            <p14:sldId id="292"/>
            <p14:sldId id="293"/>
            <p14:sldId id="294"/>
            <p14:sldId id="295"/>
            <p14:sldId id="297"/>
            <p14:sldId id="298"/>
          </p14:sldIdLst>
        </p14:section>
        <p14:section name="Conclusion" id="{B6DAEBCD-D4DF-7848-9323-62A94CA6E797}">
          <p14:sldIdLst>
            <p14:sldId id="299"/>
            <p14:sldId id="300"/>
          </p14:sldIdLst>
        </p14:section>
        <p14:section name="Références" id="{E112D871-3526-FE40-B3FF-5402C3D40575}">
          <p14:sldIdLst>
            <p14:sldId id="306"/>
            <p14:sldId id="307"/>
            <p14:sldId id="308"/>
          </p14:sldIdLst>
        </p14:section>
      </p14:sectionLst>
    </p:ext>
    <p:ext uri="{EFAFB233-063F-42B5-8137-9DF3F51BA10A}">
      <p15:sldGuideLst xmlns:p15="http://schemas.microsoft.com/office/powerpoint/2012/main">
        <p15:guide id="1" orient="horz" pos="2025" userDrawn="1">
          <p15:clr>
            <a:srgbClr val="A4A3A4"/>
          </p15:clr>
        </p15:guide>
        <p15:guide id="2" pos="360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2620EA8-39E2-C4C5-A409-0A3AA8047625}" name="Perron-Cordero, Daphnée" initials="DP" userId="S::perd26@uqat.ca::87a6a207-663f-4bbb-bb4e-ba7f631a67de" providerId="AD"/>
  <p188:author id="{4C5191C3-661A-EF31-B004-C07EE5743843}" name="Paul, Véronique" initials="VP" userId="S::paulv@uqat.ca::c060a4ad-ab4c-411a-890f-6642f89c69a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D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C099F3-85C3-461D-9181-C1D9B7F9795E}" v="2" dt="2024-09-12T19:31:13.563"/>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8" autoAdjust="0"/>
    <p:restoredTop sz="79085" autoAdjust="0"/>
  </p:normalViewPr>
  <p:slideViewPr>
    <p:cSldViewPr snapToGrid="0">
      <p:cViewPr varScale="1">
        <p:scale>
          <a:sx n="84" d="100"/>
          <a:sy n="84" d="100"/>
        </p:scale>
        <p:origin x="1914" y="96"/>
      </p:cViewPr>
      <p:guideLst>
        <p:guide orient="horz" pos="2025"/>
        <p:guide pos="360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4.fntdata"/><Relationship Id="rId6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5" Type="http://schemas.openxmlformats.org/officeDocument/2006/relationships/slide" Target="slides/slide4.xml"/><Relationship Id="rId61" Type="http://schemas.openxmlformats.org/officeDocument/2006/relationships/font" Target="fonts/font1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fntdata"/><Relationship Id="rId72"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1.fntdata"/><Relationship Id="rId55" Type="http://schemas.openxmlformats.org/officeDocument/2006/relationships/font" Target="fonts/font6.fntdata"/><Relationship Id="rId7" Type="http://schemas.openxmlformats.org/officeDocument/2006/relationships/slide" Target="slides/slide6.xml"/><Relationship Id="rId7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Véronique" userId="c060a4ad-ab4c-411a-890f-6642f89c69ae" providerId="ADAL" clId="{DEC099F3-85C3-461D-9181-C1D9B7F9795E}"/>
    <pc:docChg chg="undo custSel modSld">
      <pc:chgData name="Paul, Véronique" userId="c060a4ad-ab4c-411a-890f-6642f89c69ae" providerId="ADAL" clId="{DEC099F3-85C3-461D-9181-C1D9B7F9795E}" dt="2024-09-13T17:50:29.420" v="4821" actId="207"/>
      <pc:docMkLst>
        <pc:docMk/>
      </pc:docMkLst>
      <pc:sldChg chg="modSp mod">
        <pc:chgData name="Paul, Véronique" userId="c060a4ad-ab4c-411a-890f-6642f89c69ae" providerId="ADAL" clId="{DEC099F3-85C3-461D-9181-C1D9B7F9795E}" dt="2024-09-13T17:50:29.420" v="4821" actId="207"/>
        <pc:sldMkLst>
          <pc:docMk/>
          <pc:sldMk cId="0" sldId="256"/>
        </pc:sldMkLst>
        <pc:spChg chg="mod">
          <ac:chgData name="Paul, Véronique" userId="c060a4ad-ab4c-411a-890f-6642f89c69ae" providerId="ADAL" clId="{DEC099F3-85C3-461D-9181-C1D9B7F9795E}" dt="2024-09-13T17:50:29.420" v="4821" actId="207"/>
          <ac:spMkLst>
            <pc:docMk/>
            <pc:sldMk cId="0" sldId="256"/>
            <ac:spMk id="4" creationId="{25CE52ED-2075-F5EB-60EC-065AB78B34A0}"/>
          </ac:spMkLst>
        </pc:spChg>
      </pc:sldChg>
      <pc:sldChg chg="modSp mod modNotesTx">
        <pc:chgData name="Paul, Véronique" userId="c060a4ad-ab4c-411a-890f-6642f89c69ae" providerId="ADAL" clId="{DEC099F3-85C3-461D-9181-C1D9B7F9795E}" dt="2024-09-12T18:34:55.390" v="86" actId="20577"/>
        <pc:sldMkLst>
          <pc:docMk/>
          <pc:sldMk cId="0" sldId="262"/>
        </pc:sldMkLst>
        <pc:spChg chg="mod">
          <ac:chgData name="Paul, Véronique" userId="c060a4ad-ab4c-411a-890f-6642f89c69ae" providerId="ADAL" clId="{DEC099F3-85C3-461D-9181-C1D9B7F9795E}" dt="2024-09-12T18:33:33.307" v="85" actId="20577"/>
          <ac:spMkLst>
            <pc:docMk/>
            <pc:sldMk cId="0" sldId="262"/>
            <ac:spMk id="7" creationId="{00000000-0000-0000-0000-000000000000}"/>
          </ac:spMkLst>
        </pc:spChg>
      </pc:sldChg>
      <pc:sldChg chg="modSp mod">
        <pc:chgData name="Paul, Véronique" userId="c060a4ad-ab4c-411a-890f-6642f89c69ae" providerId="ADAL" clId="{DEC099F3-85C3-461D-9181-C1D9B7F9795E}" dt="2024-09-13T14:16:26.792" v="4612" actId="1076"/>
        <pc:sldMkLst>
          <pc:docMk/>
          <pc:sldMk cId="0" sldId="263"/>
        </pc:sldMkLst>
        <pc:spChg chg="mod">
          <ac:chgData name="Paul, Véronique" userId="c060a4ad-ab4c-411a-890f-6642f89c69ae" providerId="ADAL" clId="{DEC099F3-85C3-461D-9181-C1D9B7F9795E}" dt="2024-09-13T14:16:26.792" v="4612" actId="1076"/>
          <ac:spMkLst>
            <pc:docMk/>
            <pc:sldMk cId="0" sldId="263"/>
            <ac:spMk id="43" creationId="{00000000-0000-0000-0000-000000000000}"/>
          </ac:spMkLst>
        </pc:spChg>
      </pc:sldChg>
      <pc:sldChg chg="modNotesTx">
        <pc:chgData name="Paul, Véronique" userId="c060a4ad-ab4c-411a-890f-6642f89c69ae" providerId="ADAL" clId="{DEC099F3-85C3-461D-9181-C1D9B7F9795E}" dt="2024-09-13T14:14:54.666" v="4561" actId="20577"/>
        <pc:sldMkLst>
          <pc:docMk/>
          <pc:sldMk cId="0" sldId="264"/>
        </pc:sldMkLst>
      </pc:sldChg>
      <pc:sldChg chg="modSp mod">
        <pc:chgData name="Paul, Véronique" userId="c060a4ad-ab4c-411a-890f-6642f89c69ae" providerId="ADAL" clId="{DEC099F3-85C3-461D-9181-C1D9B7F9795E}" dt="2024-09-13T14:13:29.483" v="4560" actId="20577"/>
        <pc:sldMkLst>
          <pc:docMk/>
          <pc:sldMk cId="0" sldId="268"/>
        </pc:sldMkLst>
        <pc:spChg chg="mod">
          <ac:chgData name="Paul, Véronique" userId="c060a4ad-ab4c-411a-890f-6642f89c69ae" providerId="ADAL" clId="{DEC099F3-85C3-461D-9181-C1D9B7F9795E}" dt="2024-09-13T14:13:29.483" v="4560" actId="20577"/>
          <ac:spMkLst>
            <pc:docMk/>
            <pc:sldMk cId="0" sldId="268"/>
            <ac:spMk id="15" creationId="{00000000-0000-0000-0000-000000000000}"/>
          </ac:spMkLst>
        </pc:spChg>
      </pc:sldChg>
      <pc:sldChg chg="modNotesTx">
        <pc:chgData name="Paul, Véronique" userId="c060a4ad-ab4c-411a-890f-6642f89c69ae" providerId="ADAL" clId="{DEC099F3-85C3-461D-9181-C1D9B7F9795E}" dt="2024-09-13T14:12:50.636" v="4536" actId="20577"/>
        <pc:sldMkLst>
          <pc:docMk/>
          <pc:sldMk cId="0" sldId="270"/>
        </pc:sldMkLst>
      </pc:sldChg>
      <pc:sldChg chg="modSp mod modNotesTx">
        <pc:chgData name="Paul, Véronique" userId="c060a4ad-ab4c-411a-890f-6642f89c69ae" providerId="ADAL" clId="{DEC099F3-85C3-461D-9181-C1D9B7F9795E}" dt="2024-09-12T21:02:32.633" v="3721" actId="20577"/>
        <pc:sldMkLst>
          <pc:docMk/>
          <pc:sldMk cId="0" sldId="274"/>
        </pc:sldMkLst>
        <pc:spChg chg="mod">
          <ac:chgData name="Paul, Véronique" userId="c060a4ad-ab4c-411a-890f-6642f89c69ae" providerId="ADAL" clId="{DEC099F3-85C3-461D-9181-C1D9B7F9795E}" dt="2024-09-12T21:02:32.633" v="3721" actId="20577"/>
          <ac:spMkLst>
            <pc:docMk/>
            <pc:sldMk cId="0" sldId="274"/>
            <ac:spMk id="18" creationId="{00000000-0000-0000-0000-000000000000}"/>
          </ac:spMkLst>
        </pc:spChg>
      </pc:sldChg>
      <pc:sldChg chg="modSp mod">
        <pc:chgData name="Paul, Véronique" userId="c060a4ad-ab4c-411a-890f-6642f89c69ae" providerId="ADAL" clId="{DEC099F3-85C3-461D-9181-C1D9B7F9795E}" dt="2024-09-12T21:01:16.841" v="3710" actId="20577"/>
        <pc:sldMkLst>
          <pc:docMk/>
          <pc:sldMk cId="0" sldId="275"/>
        </pc:sldMkLst>
        <pc:spChg chg="mod">
          <ac:chgData name="Paul, Véronique" userId="c060a4ad-ab4c-411a-890f-6642f89c69ae" providerId="ADAL" clId="{DEC099F3-85C3-461D-9181-C1D9B7F9795E}" dt="2024-09-12T20:59:29.289" v="3636" actId="20577"/>
          <ac:spMkLst>
            <pc:docMk/>
            <pc:sldMk cId="0" sldId="275"/>
            <ac:spMk id="4" creationId="{00000000-0000-0000-0000-000000000000}"/>
          </ac:spMkLst>
        </pc:spChg>
        <pc:spChg chg="mod">
          <ac:chgData name="Paul, Véronique" userId="c060a4ad-ab4c-411a-890f-6642f89c69ae" providerId="ADAL" clId="{DEC099F3-85C3-461D-9181-C1D9B7F9795E}" dt="2024-09-12T21:01:16.841" v="3710" actId="20577"/>
          <ac:spMkLst>
            <pc:docMk/>
            <pc:sldMk cId="0" sldId="275"/>
            <ac:spMk id="7" creationId="{00000000-0000-0000-0000-000000000000}"/>
          </ac:spMkLst>
        </pc:spChg>
      </pc:sldChg>
      <pc:sldChg chg="modSp mod">
        <pc:chgData name="Paul, Véronique" userId="c060a4ad-ab4c-411a-890f-6642f89c69ae" providerId="ADAL" clId="{DEC099F3-85C3-461D-9181-C1D9B7F9795E}" dt="2024-09-12T20:57:03.689" v="3546" actId="20577"/>
        <pc:sldMkLst>
          <pc:docMk/>
          <pc:sldMk cId="0" sldId="276"/>
        </pc:sldMkLst>
        <pc:spChg chg="mod">
          <ac:chgData name="Paul, Véronique" userId="c060a4ad-ab4c-411a-890f-6642f89c69ae" providerId="ADAL" clId="{DEC099F3-85C3-461D-9181-C1D9B7F9795E}" dt="2024-09-12T20:57:03.689" v="3546" actId="20577"/>
          <ac:spMkLst>
            <pc:docMk/>
            <pc:sldMk cId="0" sldId="276"/>
            <ac:spMk id="13" creationId="{00000000-0000-0000-0000-000000000000}"/>
          </ac:spMkLst>
        </pc:spChg>
      </pc:sldChg>
      <pc:sldChg chg="modNotesTx">
        <pc:chgData name="Paul, Véronique" userId="c060a4ad-ab4c-411a-890f-6642f89c69ae" providerId="ADAL" clId="{DEC099F3-85C3-461D-9181-C1D9B7F9795E}" dt="2024-09-12T20:53:27.311" v="3411" actId="20577"/>
        <pc:sldMkLst>
          <pc:docMk/>
          <pc:sldMk cId="0" sldId="277"/>
        </pc:sldMkLst>
      </pc:sldChg>
      <pc:sldChg chg="modSp mod">
        <pc:chgData name="Paul, Véronique" userId="c060a4ad-ab4c-411a-890f-6642f89c69ae" providerId="ADAL" clId="{DEC099F3-85C3-461D-9181-C1D9B7F9795E}" dt="2024-09-12T20:48:09.535" v="3410" actId="14100"/>
        <pc:sldMkLst>
          <pc:docMk/>
          <pc:sldMk cId="0" sldId="278"/>
        </pc:sldMkLst>
        <pc:spChg chg="mod">
          <ac:chgData name="Paul, Véronique" userId="c060a4ad-ab4c-411a-890f-6642f89c69ae" providerId="ADAL" clId="{DEC099F3-85C3-461D-9181-C1D9B7F9795E}" dt="2024-09-12T20:46:43.738" v="3408" actId="20577"/>
          <ac:spMkLst>
            <pc:docMk/>
            <pc:sldMk cId="0" sldId="278"/>
            <ac:spMk id="2" creationId="{5759A1A7-CA5D-C162-68AF-413BCC9AEDD3}"/>
          </ac:spMkLst>
        </pc:spChg>
        <pc:grpChg chg="mod">
          <ac:chgData name="Paul, Véronique" userId="c060a4ad-ab4c-411a-890f-6642f89c69ae" providerId="ADAL" clId="{DEC099F3-85C3-461D-9181-C1D9B7F9795E}" dt="2024-09-12T20:48:09.535" v="3410" actId="14100"/>
          <ac:grpSpMkLst>
            <pc:docMk/>
            <pc:sldMk cId="0" sldId="278"/>
            <ac:grpSpMk id="5" creationId="{00000000-0000-0000-0000-000000000000}"/>
          </ac:grpSpMkLst>
        </pc:grpChg>
      </pc:sldChg>
      <pc:sldChg chg="delSp modSp mod">
        <pc:chgData name="Paul, Véronique" userId="c060a4ad-ab4c-411a-890f-6642f89c69ae" providerId="ADAL" clId="{DEC099F3-85C3-461D-9181-C1D9B7F9795E}" dt="2024-09-12T20:44:31.466" v="3243" actId="20577"/>
        <pc:sldMkLst>
          <pc:docMk/>
          <pc:sldMk cId="0" sldId="279"/>
        </pc:sldMkLst>
        <pc:spChg chg="del">
          <ac:chgData name="Paul, Véronique" userId="c060a4ad-ab4c-411a-890f-6642f89c69ae" providerId="ADAL" clId="{DEC099F3-85C3-461D-9181-C1D9B7F9795E}" dt="2024-09-12T20:44:04.056" v="3115" actId="478"/>
          <ac:spMkLst>
            <pc:docMk/>
            <pc:sldMk cId="0" sldId="279"/>
            <ac:spMk id="2" creationId="{631BE0AE-8C0C-EFEE-F5B4-CB646DDF4F41}"/>
          </ac:spMkLst>
        </pc:spChg>
        <pc:spChg chg="mod">
          <ac:chgData name="Paul, Véronique" userId="c060a4ad-ab4c-411a-890f-6642f89c69ae" providerId="ADAL" clId="{DEC099F3-85C3-461D-9181-C1D9B7F9795E}" dt="2024-09-12T20:44:31.466" v="3243" actId="20577"/>
          <ac:spMkLst>
            <pc:docMk/>
            <pc:sldMk cId="0" sldId="279"/>
            <ac:spMk id="19" creationId="{CDCBC62C-3E52-884A-82A1-6BDE727823E6}"/>
          </ac:spMkLst>
        </pc:spChg>
      </pc:sldChg>
      <pc:sldChg chg="addSp delSp modSp mod">
        <pc:chgData name="Paul, Véronique" userId="c060a4ad-ab4c-411a-890f-6642f89c69ae" providerId="ADAL" clId="{DEC099F3-85C3-461D-9181-C1D9B7F9795E}" dt="2024-09-12T20:41:27.379" v="3087"/>
        <pc:sldMkLst>
          <pc:docMk/>
          <pc:sldMk cId="0" sldId="280"/>
        </pc:sldMkLst>
        <pc:spChg chg="mod">
          <ac:chgData name="Paul, Véronique" userId="c060a4ad-ab4c-411a-890f-6642f89c69ae" providerId="ADAL" clId="{DEC099F3-85C3-461D-9181-C1D9B7F9795E}" dt="2024-09-12T20:40:52.397" v="3046" actId="20577"/>
          <ac:spMkLst>
            <pc:docMk/>
            <pc:sldMk cId="0" sldId="280"/>
            <ac:spMk id="5" creationId="{86BF78B2-E340-FE2B-A8B6-3A39F1404253}"/>
          </ac:spMkLst>
        </pc:spChg>
        <pc:spChg chg="mod">
          <ac:chgData name="Paul, Véronique" userId="c060a4ad-ab4c-411a-890f-6642f89c69ae" providerId="ADAL" clId="{DEC099F3-85C3-461D-9181-C1D9B7F9795E}" dt="2024-09-12T20:40:36.329" v="3023" actId="20577"/>
          <ac:spMkLst>
            <pc:docMk/>
            <pc:sldMk cId="0" sldId="280"/>
            <ac:spMk id="7" creationId="{7E7E2B58-84F8-C1C1-B96E-738AA5BD5448}"/>
          </ac:spMkLst>
        </pc:spChg>
        <pc:spChg chg="mod">
          <ac:chgData name="Paul, Véronique" userId="c060a4ad-ab4c-411a-890f-6642f89c69ae" providerId="ADAL" clId="{DEC099F3-85C3-461D-9181-C1D9B7F9795E}" dt="2024-09-12T20:40:57.577" v="3052" actId="20577"/>
          <ac:spMkLst>
            <pc:docMk/>
            <pc:sldMk cId="0" sldId="280"/>
            <ac:spMk id="9" creationId="{08E751A4-2025-765D-D719-54ED924DB505}"/>
          </ac:spMkLst>
        </pc:spChg>
        <pc:spChg chg="mod">
          <ac:chgData name="Paul, Véronique" userId="c060a4ad-ab4c-411a-890f-6642f89c69ae" providerId="ADAL" clId="{DEC099F3-85C3-461D-9181-C1D9B7F9795E}" dt="2024-09-12T20:40:41.931" v="3031" actId="20577"/>
          <ac:spMkLst>
            <pc:docMk/>
            <pc:sldMk cId="0" sldId="280"/>
            <ac:spMk id="11" creationId="{A73CF282-61BC-9F01-7C7A-2F98B1F0B341}"/>
          </ac:spMkLst>
        </pc:spChg>
        <pc:spChg chg="del mod">
          <ac:chgData name="Paul, Véronique" userId="c060a4ad-ab4c-411a-890f-6642f89c69ae" providerId="ADAL" clId="{DEC099F3-85C3-461D-9181-C1D9B7F9795E}" dt="2024-09-12T20:41:03.451" v="3061"/>
          <ac:spMkLst>
            <pc:docMk/>
            <pc:sldMk cId="0" sldId="280"/>
            <ac:spMk id="15" creationId="{12E29645-396C-C044-047E-91466A15BEA4}"/>
          </ac:spMkLst>
        </pc:spChg>
        <pc:spChg chg="del mod">
          <ac:chgData name="Paul, Véronique" userId="c060a4ad-ab4c-411a-890f-6642f89c69ae" providerId="ADAL" clId="{DEC099F3-85C3-461D-9181-C1D9B7F9795E}" dt="2024-09-12T20:40:50.380" v="3043"/>
          <ac:spMkLst>
            <pc:docMk/>
            <pc:sldMk cId="0" sldId="280"/>
            <ac:spMk id="18" creationId="{10F6705E-2E74-542A-911F-70C53EF51085}"/>
          </ac:spMkLst>
        </pc:spChg>
        <pc:spChg chg="mod">
          <ac:chgData name="Paul, Véronique" userId="c060a4ad-ab4c-411a-890f-6642f89c69ae" providerId="ADAL" clId="{DEC099F3-85C3-461D-9181-C1D9B7F9795E}" dt="2024-09-12T20:41:06.010" v="3065" actId="20577"/>
          <ac:spMkLst>
            <pc:docMk/>
            <pc:sldMk cId="0" sldId="280"/>
            <ac:spMk id="19" creationId="{5CF040E2-AD31-B124-B93B-9B154DE649B5}"/>
          </ac:spMkLst>
        </pc:spChg>
        <pc:spChg chg="add del">
          <ac:chgData name="Paul, Véronique" userId="c060a4ad-ab4c-411a-890f-6642f89c69ae" providerId="ADAL" clId="{DEC099F3-85C3-461D-9181-C1D9B7F9795E}" dt="2024-09-12T20:41:11.514" v="3067" actId="478"/>
          <ac:spMkLst>
            <pc:docMk/>
            <pc:sldMk cId="0" sldId="280"/>
            <ac:spMk id="35" creationId="{AA8460EC-D424-A5DA-FB3C-7183F4754893}"/>
          </ac:spMkLst>
        </pc:spChg>
        <pc:spChg chg="del mod">
          <ac:chgData name="Paul, Véronique" userId="c060a4ad-ab4c-411a-890f-6642f89c69ae" providerId="ADAL" clId="{DEC099F3-85C3-461D-9181-C1D9B7F9795E}" dt="2024-09-12T20:41:19.784" v="3079"/>
          <ac:spMkLst>
            <pc:docMk/>
            <pc:sldMk cId="0" sldId="280"/>
            <ac:spMk id="37" creationId="{0B568AEC-03E9-A92E-7C71-3606D29CC7A2}"/>
          </ac:spMkLst>
        </pc:spChg>
        <pc:spChg chg="del mod">
          <ac:chgData name="Paul, Véronique" userId="c060a4ad-ab4c-411a-890f-6642f89c69ae" providerId="ADAL" clId="{DEC099F3-85C3-461D-9181-C1D9B7F9795E}" dt="2024-09-12T20:41:27.379" v="3087"/>
          <ac:spMkLst>
            <pc:docMk/>
            <pc:sldMk cId="0" sldId="280"/>
            <ac:spMk id="51" creationId="{CFA40CDA-D3E1-B621-9C37-134CF96BB80E}"/>
          </ac:spMkLst>
        </pc:spChg>
        <pc:picChg chg="del mod">
          <ac:chgData name="Paul, Véronique" userId="c060a4ad-ab4c-411a-890f-6642f89c69ae" providerId="ADAL" clId="{DEC099F3-85C3-461D-9181-C1D9B7F9795E}" dt="2024-09-12T20:40:50.377" v="3041" actId="478"/>
          <ac:picMkLst>
            <pc:docMk/>
            <pc:sldMk cId="0" sldId="280"/>
            <ac:picMk id="6" creationId="{6AA2A9BE-573C-3E3F-F642-5FC5253E36A1}"/>
          </ac:picMkLst>
        </pc:picChg>
        <pc:picChg chg="del mod">
          <ac:chgData name="Paul, Véronique" userId="c060a4ad-ab4c-411a-890f-6642f89c69ae" providerId="ADAL" clId="{DEC099F3-85C3-461D-9181-C1D9B7F9795E}" dt="2024-09-12T20:40:32.264" v="3012" actId="478"/>
          <ac:picMkLst>
            <pc:docMk/>
            <pc:sldMk cId="0" sldId="280"/>
            <ac:picMk id="8" creationId="{67573BC6-04C1-61C5-4B7B-BDF42D3FE6BF}"/>
          </ac:picMkLst>
        </pc:picChg>
        <pc:picChg chg="del">
          <ac:chgData name="Paul, Véronique" userId="c060a4ad-ab4c-411a-890f-6642f89c69ae" providerId="ADAL" clId="{DEC099F3-85C3-461D-9181-C1D9B7F9795E}" dt="2024-09-12T20:40:53.321" v="3047" actId="478"/>
          <ac:picMkLst>
            <pc:docMk/>
            <pc:sldMk cId="0" sldId="280"/>
            <ac:picMk id="10" creationId="{7FF9DB73-EC35-EF28-6F24-F3237E6ADCA7}"/>
          </ac:picMkLst>
        </pc:picChg>
        <pc:picChg chg="del">
          <ac:chgData name="Paul, Véronique" userId="c060a4ad-ab4c-411a-890f-6642f89c69ae" providerId="ADAL" clId="{DEC099F3-85C3-461D-9181-C1D9B7F9795E}" dt="2024-09-12T20:40:38.136" v="3024" actId="478"/>
          <ac:picMkLst>
            <pc:docMk/>
            <pc:sldMk cId="0" sldId="280"/>
            <ac:picMk id="12" creationId="{15168967-F306-5928-5668-D7F2197CCB7C}"/>
          </ac:picMkLst>
        </pc:picChg>
        <pc:picChg chg="del mod">
          <ac:chgData name="Paul, Véronique" userId="c060a4ad-ab4c-411a-890f-6642f89c69ae" providerId="ADAL" clId="{DEC099F3-85C3-461D-9181-C1D9B7F9795E}" dt="2024-09-12T20:40:58.808" v="3054" actId="478"/>
          <ac:picMkLst>
            <pc:docMk/>
            <pc:sldMk cId="0" sldId="280"/>
            <ac:picMk id="14" creationId="{62C3685D-B3CD-D29A-1BD8-F8D6138A1429}"/>
          </ac:picMkLst>
        </pc:picChg>
        <pc:picChg chg="del mod">
          <ac:chgData name="Paul, Véronique" userId="c060a4ad-ab4c-411a-890f-6642f89c69ae" providerId="ADAL" clId="{DEC099F3-85C3-461D-9181-C1D9B7F9795E}" dt="2024-09-12T20:40:45.335" v="3033" actId="478"/>
          <ac:picMkLst>
            <pc:docMk/>
            <pc:sldMk cId="0" sldId="280"/>
            <ac:picMk id="17" creationId="{60A72478-FBDC-5541-F7AE-E29C82FE2613}"/>
          </ac:picMkLst>
        </pc:picChg>
        <pc:picChg chg="del">
          <ac:chgData name="Paul, Véronique" userId="c060a4ad-ab4c-411a-890f-6642f89c69ae" providerId="ADAL" clId="{DEC099F3-85C3-461D-9181-C1D9B7F9795E}" dt="2024-09-12T20:41:03.449" v="3059" actId="478"/>
          <ac:picMkLst>
            <pc:docMk/>
            <pc:sldMk cId="0" sldId="280"/>
            <ac:picMk id="20" creationId="{87E32E4E-CC61-9D0F-259B-61645F2A4C8F}"/>
          </ac:picMkLst>
        </pc:picChg>
        <pc:picChg chg="del">
          <ac:chgData name="Paul, Véronique" userId="c060a4ad-ab4c-411a-890f-6642f89c69ae" providerId="ADAL" clId="{DEC099F3-85C3-461D-9181-C1D9B7F9795E}" dt="2024-09-12T20:41:13.224" v="3068" actId="478"/>
          <ac:picMkLst>
            <pc:docMk/>
            <pc:sldMk cId="0" sldId="280"/>
            <ac:picMk id="36" creationId="{6A0809F2-5DE6-963E-9F6B-DE9087F86E1C}"/>
          </ac:picMkLst>
        </pc:picChg>
        <pc:picChg chg="del">
          <ac:chgData name="Paul, Véronique" userId="c060a4ad-ab4c-411a-890f-6642f89c69ae" providerId="ADAL" clId="{DEC099F3-85C3-461D-9181-C1D9B7F9795E}" dt="2024-09-12T20:41:19.784" v="3077" actId="478"/>
          <ac:picMkLst>
            <pc:docMk/>
            <pc:sldMk cId="0" sldId="280"/>
            <ac:picMk id="50" creationId="{42FAB5AE-DA03-E8A3-FABA-1F6C41846F94}"/>
          </ac:picMkLst>
        </pc:picChg>
      </pc:sldChg>
      <pc:sldChg chg="modSp mod">
        <pc:chgData name="Paul, Véronique" userId="c060a4ad-ab4c-411a-890f-6642f89c69ae" providerId="ADAL" clId="{DEC099F3-85C3-461D-9181-C1D9B7F9795E}" dt="2024-09-12T20:42:14.029" v="3113" actId="20577"/>
        <pc:sldMkLst>
          <pc:docMk/>
          <pc:sldMk cId="0" sldId="281"/>
        </pc:sldMkLst>
        <pc:spChg chg="mod">
          <ac:chgData name="Paul, Véronique" userId="c060a4ad-ab4c-411a-890f-6642f89c69ae" providerId="ADAL" clId="{DEC099F3-85C3-461D-9181-C1D9B7F9795E}" dt="2024-09-12T20:42:14.029" v="3113" actId="20577"/>
          <ac:spMkLst>
            <pc:docMk/>
            <pc:sldMk cId="0" sldId="281"/>
            <ac:spMk id="45" creationId="{CCD864BB-15FC-902D-2D56-7570739E2A47}"/>
          </ac:spMkLst>
        </pc:spChg>
      </pc:sldChg>
      <pc:sldChg chg="modNotesTx">
        <pc:chgData name="Paul, Véronique" userId="c060a4ad-ab4c-411a-890f-6642f89c69ae" providerId="ADAL" clId="{DEC099F3-85C3-461D-9181-C1D9B7F9795E}" dt="2024-09-12T20:37:53.755" v="3010" actId="20577"/>
        <pc:sldMkLst>
          <pc:docMk/>
          <pc:sldMk cId="0" sldId="282"/>
        </pc:sldMkLst>
      </pc:sldChg>
      <pc:sldChg chg="modSp mod">
        <pc:chgData name="Paul, Véronique" userId="c060a4ad-ab4c-411a-890f-6642f89c69ae" providerId="ADAL" clId="{DEC099F3-85C3-461D-9181-C1D9B7F9795E}" dt="2024-09-12T20:32:22.730" v="2692" actId="20577"/>
        <pc:sldMkLst>
          <pc:docMk/>
          <pc:sldMk cId="0" sldId="283"/>
        </pc:sldMkLst>
        <pc:spChg chg="mod">
          <ac:chgData name="Paul, Véronique" userId="c060a4ad-ab4c-411a-890f-6642f89c69ae" providerId="ADAL" clId="{DEC099F3-85C3-461D-9181-C1D9B7F9795E}" dt="2024-09-12T20:32:22.730" v="2692" actId="20577"/>
          <ac:spMkLst>
            <pc:docMk/>
            <pc:sldMk cId="0" sldId="283"/>
            <ac:spMk id="17" creationId="{00000000-0000-0000-0000-000000000000}"/>
          </ac:spMkLst>
        </pc:spChg>
        <pc:spChg chg="mod">
          <ac:chgData name="Paul, Véronique" userId="c060a4ad-ab4c-411a-890f-6642f89c69ae" providerId="ADAL" clId="{DEC099F3-85C3-461D-9181-C1D9B7F9795E}" dt="2024-09-12T20:32:13.048" v="2691" actId="20577"/>
          <ac:spMkLst>
            <pc:docMk/>
            <pc:sldMk cId="0" sldId="283"/>
            <ac:spMk id="34" creationId="{DBB85E4E-75E6-6C88-6235-5476042441AA}"/>
          </ac:spMkLst>
        </pc:spChg>
      </pc:sldChg>
      <pc:sldChg chg="modSp mod">
        <pc:chgData name="Paul, Véronique" userId="c060a4ad-ab4c-411a-890f-6642f89c69ae" providerId="ADAL" clId="{DEC099F3-85C3-461D-9181-C1D9B7F9795E}" dt="2024-09-12T20:31:03.274" v="2436" actId="255"/>
        <pc:sldMkLst>
          <pc:docMk/>
          <pc:sldMk cId="0" sldId="284"/>
        </pc:sldMkLst>
        <pc:spChg chg="mod">
          <ac:chgData name="Paul, Véronique" userId="c060a4ad-ab4c-411a-890f-6642f89c69ae" providerId="ADAL" clId="{DEC099F3-85C3-461D-9181-C1D9B7F9795E}" dt="2024-09-12T20:31:03.274" v="2436" actId="255"/>
          <ac:spMkLst>
            <pc:docMk/>
            <pc:sldMk cId="0" sldId="284"/>
            <ac:spMk id="19" creationId="{00000000-0000-0000-0000-000000000000}"/>
          </ac:spMkLst>
        </pc:spChg>
        <pc:grpChg chg="mod">
          <ac:chgData name="Paul, Véronique" userId="c060a4ad-ab4c-411a-890f-6642f89c69ae" providerId="ADAL" clId="{DEC099F3-85C3-461D-9181-C1D9B7F9795E}" dt="2024-09-12T20:30:40.806" v="2430" actId="1035"/>
          <ac:grpSpMkLst>
            <pc:docMk/>
            <pc:sldMk cId="0" sldId="284"/>
            <ac:grpSpMk id="6" creationId="{00000000-0000-0000-0000-000000000000}"/>
          </ac:grpSpMkLst>
        </pc:grpChg>
      </pc:sldChg>
      <pc:sldChg chg="delSp modSp mod">
        <pc:chgData name="Paul, Véronique" userId="c060a4ad-ab4c-411a-890f-6642f89c69ae" providerId="ADAL" clId="{DEC099F3-85C3-461D-9181-C1D9B7F9795E}" dt="2024-09-13T14:08:59.869" v="4533" actId="2710"/>
        <pc:sldMkLst>
          <pc:docMk/>
          <pc:sldMk cId="0" sldId="285"/>
        </pc:sldMkLst>
        <pc:spChg chg="del mod">
          <ac:chgData name="Paul, Véronique" userId="c060a4ad-ab4c-411a-890f-6642f89c69ae" providerId="ADAL" clId="{DEC099F3-85C3-461D-9181-C1D9B7F9795E}" dt="2024-09-13T14:04:27.689" v="3873" actId="478"/>
          <ac:spMkLst>
            <pc:docMk/>
            <pc:sldMk cId="0" sldId="285"/>
            <ac:spMk id="3" creationId="{EAB6574A-1A24-EFE4-ADD0-00BE82A755A3}"/>
          </ac:spMkLst>
        </pc:spChg>
        <pc:spChg chg="del">
          <ac:chgData name="Paul, Véronique" userId="c060a4ad-ab4c-411a-890f-6642f89c69ae" providerId="ADAL" clId="{DEC099F3-85C3-461D-9181-C1D9B7F9795E}" dt="2024-09-13T14:04:16.713" v="3871" actId="478"/>
          <ac:spMkLst>
            <pc:docMk/>
            <pc:sldMk cId="0" sldId="285"/>
            <ac:spMk id="4" creationId="{5EFDE63D-0D25-FA0D-4C4C-F32E4271DDF2}"/>
          </ac:spMkLst>
        </pc:spChg>
        <pc:spChg chg="mod">
          <ac:chgData name="Paul, Véronique" userId="c060a4ad-ab4c-411a-890f-6642f89c69ae" providerId="ADAL" clId="{DEC099F3-85C3-461D-9181-C1D9B7F9795E}" dt="2024-09-13T14:05:29.303" v="4005" actId="1076"/>
          <ac:spMkLst>
            <pc:docMk/>
            <pc:sldMk cId="0" sldId="285"/>
            <ac:spMk id="5" creationId="{81A37EE7-2D8B-BB4E-9D72-8E37C7F9F98E}"/>
          </ac:spMkLst>
        </pc:spChg>
        <pc:spChg chg="mod">
          <ac:chgData name="Paul, Véronique" userId="c060a4ad-ab4c-411a-890f-6642f89c69ae" providerId="ADAL" clId="{DEC099F3-85C3-461D-9181-C1D9B7F9795E}" dt="2024-09-13T14:08:59.869" v="4533" actId="2710"/>
          <ac:spMkLst>
            <pc:docMk/>
            <pc:sldMk cId="0" sldId="285"/>
            <ac:spMk id="10" creationId="{00000000-0000-0000-0000-000000000000}"/>
          </ac:spMkLst>
        </pc:spChg>
        <pc:spChg chg="mod">
          <ac:chgData name="Paul, Véronique" userId="c060a4ad-ab4c-411a-890f-6642f89c69ae" providerId="ADAL" clId="{DEC099F3-85C3-461D-9181-C1D9B7F9795E}" dt="2024-09-13T14:03:16.555" v="3865" actId="255"/>
          <ac:spMkLst>
            <pc:docMk/>
            <pc:sldMk cId="0" sldId="285"/>
            <ac:spMk id="12" creationId="{00000000-0000-0000-0000-000000000000}"/>
          </ac:spMkLst>
        </pc:spChg>
        <pc:spChg chg="mod">
          <ac:chgData name="Paul, Véronique" userId="c060a4ad-ab4c-411a-890f-6642f89c69ae" providerId="ADAL" clId="{DEC099F3-85C3-461D-9181-C1D9B7F9795E}" dt="2024-09-13T14:04:11.895" v="3870" actId="20577"/>
          <ac:spMkLst>
            <pc:docMk/>
            <pc:sldMk cId="0" sldId="285"/>
            <ac:spMk id="27" creationId="{77D31225-84E9-3737-F771-EF4CA9D66E31}"/>
          </ac:spMkLst>
        </pc:spChg>
        <pc:spChg chg="mod">
          <ac:chgData name="Paul, Véronique" userId="c060a4ad-ab4c-411a-890f-6642f89c69ae" providerId="ADAL" clId="{DEC099F3-85C3-461D-9181-C1D9B7F9795E}" dt="2024-09-13T14:07:48.512" v="4246" actId="14100"/>
          <ac:spMkLst>
            <pc:docMk/>
            <pc:sldMk cId="0" sldId="285"/>
            <ac:spMk id="28" creationId="{FAD1CEFA-5ED4-9242-58DD-BB04D2A99C55}"/>
          </ac:spMkLst>
        </pc:spChg>
        <pc:spChg chg="mod">
          <ac:chgData name="Paul, Véronique" userId="c060a4ad-ab4c-411a-890f-6642f89c69ae" providerId="ADAL" clId="{DEC099F3-85C3-461D-9181-C1D9B7F9795E}" dt="2024-09-13T14:07:54.648" v="4247" actId="1076"/>
          <ac:spMkLst>
            <pc:docMk/>
            <pc:sldMk cId="0" sldId="285"/>
            <ac:spMk id="29" creationId="{C209327D-1F98-C720-D2B2-5A2A468F1A97}"/>
          </ac:spMkLst>
        </pc:spChg>
        <pc:grpChg chg="mod">
          <ac:chgData name="Paul, Véronique" userId="c060a4ad-ab4c-411a-890f-6642f89c69ae" providerId="ADAL" clId="{DEC099F3-85C3-461D-9181-C1D9B7F9795E}" dt="2024-09-13T14:03:27.185" v="3866" actId="14100"/>
          <ac:grpSpMkLst>
            <pc:docMk/>
            <pc:sldMk cId="0" sldId="285"/>
            <ac:grpSpMk id="8" creationId="{00000000-0000-0000-0000-000000000000}"/>
          </ac:grpSpMkLst>
        </pc:grpChg>
        <pc:graphicFrameChg chg="mod">
          <ac:chgData name="Paul, Véronique" userId="c060a4ad-ab4c-411a-890f-6642f89c69ae" providerId="ADAL" clId="{DEC099F3-85C3-461D-9181-C1D9B7F9795E}" dt="2024-09-13T14:03:38.912" v="3868" actId="1076"/>
          <ac:graphicFrameMkLst>
            <pc:docMk/>
            <pc:sldMk cId="0" sldId="285"/>
            <ac:graphicFrameMk id="23" creationId="{731F4469-8DAF-C680-E20D-FB6A9AF9BB17}"/>
          </ac:graphicFrameMkLst>
        </pc:graphicFrameChg>
        <pc:picChg chg="mod">
          <ac:chgData name="Paul, Véronique" userId="c060a4ad-ab4c-411a-890f-6642f89c69ae" providerId="ADAL" clId="{DEC099F3-85C3-461D-9181-C1D9B7F9795E}" dt="2024-09-13T14:02:39.895" v="3860" actId="1076"/>
          <ac:picMkLst>
            <pc:docMk/>
            <pc:sldMk cId="0" sldId="285"/>
            <ac:picMk id="33" creationId="{DD755F55-6DFB-9664-B98E-722269CA7A62}"/>
          </ac:picMkLst>
        </pc:picChg>
      </pc:sldChg>
      <pc:sldChg chg="modSp mod modNotesTx">
        <pc:chgData name="Paul, Véronique" userId="c060a4ad-ab4c-411a-890f-6642f89c69ae" providerId="ADAL" clId="{DEC099F3-85C3-461D-9181-C1D9B7F9795E}" dt="2024-09-12T20:23:12.026" v="2139" actId="20577"/>
        <pc:sldMkLst>
          <pc:docMk/>
          <pc:sldMk cId="0" sldId="286"/>
        </pc:sldMkLst>
        <pc:spChg chg="mod">
          <ac:chgData name="Paul, Véronique" userId="c060a4ad-ab4c-411a-890f-6642f89c69ae" providerId="ADAL" clId="{DEC099F3-85C3-461D-9181-C1D9B7F9795E}" dt="2024-09-12T20:21:59.965" v="2137" actId="2710"/>
          <ac:spMkLst>
            <pc:docMk/>
            <pc:sldMk cId="0" sldId="286"/>
            <ac:spMk id="9" creationId="{00000000-0000-0000-0000-000000000000}"/>
          </ac:spMkLst>
        </pc:spChg>
      </pc:sldChg>
      <pc:sldChg chg="modSp mod">
        <pc:chgData name="Paul, Véronique" userId="c060a4ad-ab4c-411a-890f-6642f89c69ae" providerId="ADAL" clId="{DEC099F3-85C3-461D-9181-C1D9B7F9795E}" dt="2024-09-12T20:20:17.719" v="1921" actId="20577"/>
        <pc:sldMkLst>
          <pc:docMk/>
          <pc:sldMk cId="0" sldId="287"/>
        </pc:sldMkLst>
        <pc:spChg chg="mod">
          <ac:chgData name="Paul, Véronique" userId="c060a4ad-ab4c-411a-890f-6642f89c69ae" providerId="ADAL" clId="{DEC099F3-85C3-461D-9181-C1D9B7F9795E}" dt="2024-09-12T20:20:17.719" v="1921" actId="20577"/>
          <ac:spMkLst>
            <pc:docMk/>
            <pc:sldMk cId="0" sldId="287"/>
            <ac:spMk id="7" creationId="{00000000-0000-0000-0000-000000000000}"/>
          </ac:spMkLst>
        </pc:spChg>
      </pc:sldChg>
      <pc:sldChg chg="delSp modSp mod">
        <pc:chgData name="Paul, Véronique" userId="c060a4ad-ab4c-411a-890f-6642f89c69ae" providerId="ADAL" clId="{DEC099F3-85C3-461D-9181-C1D9B7F9795E}" dt="2024-09-12T20:17:58.999" v="1720" actId="20577"/>
        <pc:sldMkLst>
          <pc:docMk/>
          <pc:sldMk cId="0" sldId="288"/>
        </pc:sldMkLst>
        <pc:spChg chg="del">
          <ac:chgData name="Paul, Véronique" userId="c060a4ad-ab4c-411a-890f-6642f89c69ae" providerId="ADAL" clId="{DEC099F3-85C3-461D-9181-C1D9B7F9795E}" dt="2024-09-12T20:17:45.431" v="1630" actId="478"/>
          <ac:spMkLst>
            <pc:docMk/>
            <pc:sldMk cId="0" sldId="288"/>
            <ac:spMk id="11" creationId="{DEC6001B-EEF0-E70C-59AF-FDC53599D5E2}"/>
          </ac:spMkLst>
        </pc:spChg>
        <pc:spChg chg="mod">
          <ac:chgData name="Paul, Véronique" userId="c060a4ad-ab4c-411a-890f-6642f89c69ae" providerId="ADAL" clId="{DEC099F3-85C3-461D-9181-C1D9B7F9795E}" dt="2024-09-12T20:17:58.999" v="1720" actId="20577"/>
          <ac:spMkLst>
            <pc:docMk/>
            <pc:sldMk cId="0" sldId="288"/>
            <ac:spMk id="17" creationId="{00000000-0000-0000-0000-000000000000}"/>
          </ac:spMkLst>
        </pc:spChg>
      </pc:sldChg>
      <pc:sldChg chg="modSp mod">
        <pc:chgData name="Paul, Véronique" userId="c060a4ad-ab4c-411a-890f-6642f89c69ae" providerId="ADAL" clId="{DEC099F3-85C3-461D-9181-C1D9B7F9795E}" dt="2024-09-12T20:10:59.785" v="1438" actId="20577"/>
        <pc:sldMkLst>
          <pc:docMk/>
          <pc:sldMk cId="0" sldId="289"/>
        </pc:sldMkLst>
        <pc:spChg chg="mod">
          <ac:chgData name="Paul, Véronique" userId="c060a4ad-ab4c-411a-890f-6642f89c69ae" providerId="ADAL" clId="{DEC099F3-85C3-461D-9181-C1D9B7F9795E}" dt="2024-09-12T20:10:59.785" v="1438" actId="20577"/>
          <ac:spMkLst>
            <pc:docMk/>
            <pc:sldMk cId="0" sldId="289"/>
            <ac:spMk id="8" creationId="{00000000-0000-0000-0000-000000000000}"/>
          </ac:spMkLst>
        </pc:spChg>
      </pc:sldChg>
      <pc:sldChg chg="addSp delSp modSp mod modNotesTx">
        <pc:chgData name="Paul, Véronique" userId="c060a4ad-ab4c-411a-890f-6642f89c69ae" providerId="ADAL" clId="{DEC099F3-85C3-461D-9181-C1D9B7F9795E}" dt="2024-09-12T19:31:25.847" v="1205" actId="478"/>
        <pc:sldMkLst>
          <pc:docMk/>
          <pc:sldMk cId="0" sldId="290"/>
        </pc:sldMkLst>
        <pc:picChg chg="add del mod">
          <ac:chgData name="Paul, Véronique" userId="c060a4ad-ab4c-411a-890f-6642f89c69ae" providerId="ADAL" clId="{DEC099F3-85C3-461D-9181-C1D9B7F9795E}" dt="2024-09-12T19:31:25.847" v="1205" actId="478"/>
          <ac:picMkLst>
            <pc:docMk/>
            <pc:sldMk cId="0" sldId="290"/>
            <ac:picMk id="2" creationId="{26033652-1365-C7D4-2A43-9BFAD5ACFEC3}"/>
          </ac:picMkLst>
        </pc:picChg>
      </pc:sldChg>
      <pc:sldChg chg="modSp mod modNotesTx">
        <pc:chgData name="Paul, Véronique" userId="c060a4ad-ab4c-411a-890f-6642f89c69ae" providerId="ADAL" clId="{DEC099F3-85C3-461D-9181-C1D9B7F9795E}" dt="2024-09-12T19:22:35.652" v="1146" actId="20577"/>
        <pc:sldMkLst>
          <pc:docMk/>
          <pc:sldMk cId="0" sldId="292"/>
        </pc:sldMkLst>
        <pc:spChg chg="mod">
          <ac:chgData name="Paul, Véronique" userId="c060a4ad-ab4c-411a-890f-6642f89c69ae" providerId="ADAL" clId="{DEC099F3-85C3-461D-9181-C1D9B7F9795E}" dt="2024-09-12T19:22:25.027" v="1145" actId="20577"/>
          <ac:spMkLst>
            <pc:docMk/>
            <pc:sldMk cId="0" sldId="292"/>
            <ac:spMk id="20" creationId="{00000000-0000-0000-0000-000000000000}"/>
          </ac:spMkLst>
        </pc:spChg>
      </pc:sldChg>
      <pc:sldChg chg="modSp mod">
        <pc:chgData name="Paul, Véronique" userId="c060a4ad-ab4c-411a-890f-6642f89c69ae" providerId="ADAL" clId="{DEC099F3-85C3-461D-9181-C1D9B7F9795E}" dt="2024-09-12T19:26:20.826" v="1201" actId="20577"/>
        <pc:sldMkLst>
          <pc:docMk/>
          <pc:sldMk cId="0" sldId="293"/>
        </pc:sldMkLst>
        <pc:spChg chg="mod">
          <ac:chgData name="Paul, Véronique" userId="c060a4ad-ab4c-411a-890f-6642f89c69ae" providerId="ADAL" clId="{DEC099F3-85C3-461D-9181-C1D9B7F9795E}" dt="2024-09-12T19:26:20.826" v="1201" actId="20577"/>
          <ac:spMkLst>
            <pc:docMk/>
            <pc:sldMk cId="0" sldId="293"/>
            <ac:spMk id="9" creationId="{00000000-0000-0000-0000-000000000000}"/>
          </ac:spMkLst>
        </pc:spChg>
        <pc:spChg chg="mod">
          <ac:chgData name="Paul, Véronique" userId="c060a4ad-ab4c-411a-890f-6642f89c69ae" providerId="ADAL" clId="{DEC099F3-85C3-461D-9181-C1D9B7F9795E}" dt="2024-09-12T19:26:14.957" v="1200" actId="1076"/>
          <ac:spMkLst>
            <pc:docMk/>
            <pc:sldMk cId="0" sldId="293"/>
            <ac:spMk id="22" creationId="{5CEDDA47-A6BA-E0C0-6F30-21B2E07E164A}"/>
          </ac:spMkLst>
        </pc:spChg>
        <pc:spChg chg="mod">
          <ac:chgData name="Paul, Véronique" userId="c060a4ad-ab4c-411a-890f-6642f89c69ae" providerId="ADAL" clId="{DEC099F3-85C3-461D-9181-C1D9B7F9795E}" dt="2024-09-12T19:26:11.509" v="1199" actId="1076"/>
          <ac:spMkLst>
            <pc:docMk/>
            <pc:sldMk cId="0" sldId="293"/>
            <ac:spMk id="23" creationId="{5A76E83F-3DEF-E9FA-7252-8A22518E9122}"/>
          </ac:spMkLst>
        </pc:spChg>
      </pc:sldChg>
      <pc:sldChg chg="modSp mod modNotesTx">
        <pc:chgData name="Paul, Véronique" userId="c060a4ad-ab4c-411a-890f-6642f89c69ae" providerId="ADAL" clId="{DEC099F3-85C3-461D-9181-C1D9B7F9795E}" dt="2024-09-12T19:09:42.586" v="789" actId="207"/>
        <pc:sldMkLst>
          <pc:docMk/>
          <pc:sldMk cId="0" sldId="295"/>
        </pc:sldMkLst>
        <pc:spChg chg="mod">
          <ac:chgData name="Paul, Véronique" userId="c060a4ad-ab4c-411a-890f-6642f89c69ae" providerId="ADAL" clId="{DEC099F3-85C3-461D-9181-C1D9B7F9795E}" dt="2024-09-12T19:09:42.586" v="789" actId="207"/>
          <ac:spMkLst>
            <pc:docMk/>
            <pc:sldMk cId="0" sldId="295"/>
            <ac:spMk id="27" creationId="{00000000-0000-0000-0000-000000000000}"/>
          </ac:spMkLst>
        </pc:spChg>
        <pc:spChg chg="mod">
          <ac:chgData name="Paul, Véronique" userId="c060a4ad-ab4c-411a-890f-6642f89c69ae" providerId="ADAL" clId="{DEC099F3-85C3-461D-9181-C1D9B7F9795E}" dt="2024-09-12T19:08:43.815" v="583" actId="1035"/>
          <ac:spMkLst>
            <pc:docMk/>
            <pc:sldMk cId="0" sldId="295"/>
            <ac:spMk id="31" creationId="{00000000-0000-0000-0000-000000000000}"/>
          </ac:spMkLst>
        </pc:spChg>
        <pc:spChg chg="mod">
          <ac:chgData name="Paul, Véronique" userId="c060a4ad-ab4c-411a-890f-6642f89c69ae" providerId="ADAL" clId="{DEC099F3-85C3-461D-9181-C1D9B7F9795E}" dt="2024-09-12T19:08:32.954" v="538" actId="1035"/>
          <ac:spMkLst>
            <pc:docMk/>
            <pc:sldMk cId="0" sldId="295"/>
            <ac:spMk id="32" creationId="{00000000-0000-0000-0000-000000000000}"/>
          </ac:spMkLst>
        </pc:spChg>
        <pc:spChg chg="mod">
          <ac:chgData name="Paul, Véronique" userId="c060a4ad-ab4c-411a-890f-6642f89c69ae" providerId="ADAL" clId="{DEC099F3-85C3-461D-9181-C1D9B7F9795E}" dt="2024-09-12T19:08:48.550" v="584" actId="14100"/>
          <ac:spMkLst>
            <pc:docMk/>
            <pc:sldMk cId="0" sldId="295"/>
            <ac:spMk id="54" creationId="{D1851E1E-3FB0-F25C-8863-51470DA78C4F}"/>
          </ac:spMkLst>
        </pc:spChg>
        <pc:grpChg chg="mod">
          <ac:chgData name="Paul, Véronique" userId="c060a4ad-ab4c-411a-890f-6642f89c69ae" providerId="ADAL" clId="{DEC099F3-85C3-461D-9181-C1D9B7F9795E}" dt="2024-09-12T19:08:38.607" v="560" actId="1035"/>
          <ac:grpSpMkLst>
            <pc:docMk/>
            <pc:sldMk cId="0" sldId="295"/>
            <ac:grpSpMk id="4" creationId="{A37535F4-B28B-DB60-B313-A0E54E417348}"/>
          </ac:grpSpMkLst>
        </pc:grpChg>
        <pc:grpChg chg="mod">
          <ac:chgData name="Paul, Véronique" userId="c060a4ad-ab4c-411a-890f-6642f89c69ae" providerId="ADAL" clId="{DEC099F3-85C3-461D-9181-C1D9B7F9795E}" dt="2024-09-12T19:08:53.246" v="610" actId="1036"/>
          <ac:grpSpMkLst>
            <pc:docMk/>
            <pc:sldMk cId="0" sldId="295"/>
            <ac:grpSpMk id="15" creationId="{00000000-0000-0000-0000-000000000000}"/>
          </ac:grpSpMkLst>
        </pc:grpChg>
        <pc:grpChg chg="mod">
          <ac:chgData name="Paul, Véronique" userId="c060a4ad-ab4c-411a-890f-6642f89c69ae" providerId="ADAL" clId="{DEC099F3-85C3-461D-9181-C1D9B7F9795E}" dt="2024-09-12T19:08:41.021" v="572" actId="1035"/>
          <ac:grpSpMkLst>
            <pc:docMk/>
            <pc:sldMk cId="0" sldId="295"/>
            <ac:grpSpMk id="20" creationId="{00000000-0000-0000-0000-000000000000}"/>
          </ac:grpSpMkLst>
        </pc:grpChg>
        <pc:grpChg chg="mod">
          <ac:chgData name="Paul, Véronique" userId="c060a4ad-ab4c-411a-890f-6642f89c69ae" providerId="ADAL" clId="{DEC099F3-85C3-461D-9181-C1D9B7F9795E}" dt="2024-09-12T19:08:30.639" v="525" actId="1035"/>
          <ac:grpSpMkLst>
            <pc:docMk/>
            <pc:sldMk cId="0" sldId="295"/>
            <ac:grpSpMk id="58" creationId="{E049310E-7608-05DA-9A7F-1E64EA73ED57}"/>
          </ac:grpSpMkLst>
        </pc:grpChg>
      </pc:sldChg>
      <pc:sldChg chg="delSp modSp mod">
        <pc:chgData name="Paul, Véronique" userId="c060a4ad-ab4c-411a-890f-6642f89c69ae" providerId="ADAL" clId="{DEC099F3-85C3-461D-9181-C1D9B7F9795E}" dt="2024-09-12T18:50:23.276" v="511" actId="478"/>
        <pc:sldMkLst>
          <pc:docMk/>
          <pc:sldMk cId="0" sldId="297"/>
        </pc:sldMkLst>
        <pc:cxnChg chg="del mod">
          <ac:chgData name="Paul, Véronique" userId="c060a4ad-ab4c-411a-890f-6642f89c69ae" providerId="ADAL" clId="{DEC099F3-85C3-461D-9181-C1D9B7F9795E}" dt="2024-09-12T18:50:20.236" v="509" actId="478"/>
          <ac:cxnSpMkLst>
            <pc:docMk/>
            <pc:sldMk cId="0" sldId="297"/>
            <ac:cxnSpMk id="7" creationId="{EDAD5E95-B18B-F819-78F6-10DEE08D42C1}"/>
          </ac:cxnSpMkLst>
        </pc:cxnChg>
        <pc:cxnChg chg="del mod">
          <ac:chgData name="Paul, Véronique" userId="c060a4ad-ab4c-411a-890f-6642f89c69ae" providerId="ADAL" clId="{DEC099F3-85C3-461D-9181-C1D9B7F9795E}" dt="2024-09-12T18:50:21.709" v="510" actId="478"/>
          <ac:cxnSpMkLst>
            <pc:docMk/>
            <pc:sldMk cId="0" sldId="297"/>
            <ac:cxnSpMk id="8" creationId="{5864A12F-E6BD-3517-4227-0AFA6C3FCF21}"/>
          </ac:cxnSpMkLst>
        </pc:cxnChg>
        <pc:cxnChg chg="del mod">
          <ac:chgData name="Paul, Véronique" userId="c060a4ad-ab4c-411a-890f-6642f89c69ae" providerId="ADAL" clId="{DEC099F3-85C3-461D-9181-C1D9B7F9795E}" dt="2024-09-12T18:50:23.276" v="511" actId="478"/>
          <ac:cxnSpMkLst>
            <pc:docMk/>
            <pc:sldMk cId="0" sldId="297"/>
            <ac:cxnSpMk id="11" creationId="{FC9318CD-8043-8BE7-617D-55B843BEBCDF}"/>
          </ac:cxnSpMkLst>
        </pc:cxnChg>
      </pc:sldChg>
      <pc:sldChg chg="addSp modSp mod">
        <pc:chgData name="Paul, Véronique" userId="c060a4ad-ab4c-411a-890f-6642f89c69ae" providerId="ADAL" clId="{DEC099F3-85C3-461D-9181-C1D9B7F9795E}" dt="2024-09-12T18:47:58.269" v="508" actId="20577"/>
        <pc:sldMkLst>
          <pc:docMk/>
          <pc:sldMk cId="0" sldId="298"/>
        </pc:sldMkLst>
        <pc:spChg chg="add mod">
          <ac:chgData name="Paul, Véronique" userId="c060a4ad-ab4c-411a-890f-6642f89c69ae" providerId="ADAL" clId="{DEC099F3-85C3-461D-9181-C1D9B7F9795E}" dt="2024-09-12T18:47:58.269" v="508" actId="20577"/>
          <ac:spMkLst>
            <pc:docMk/>
            <pc:sldMk cId="0" sldId="298"/>
            <ac:spMk id="2" creationId="{99274F15-A003-974A-253A-4F81E1368725}"/>
          </ac:spMkLst>
        </pc:spChg>
        <pc:spChg chg="mod">
          <ac:chgData name="Paul, Véronique" userId="c060a4ad-ab4c-411a-890f-6642f89c69ae" providerId="ADAL" clId="{DEC099F3-85C3-461D-9181-C1D9B7F9795E}" dt="2024-09-12T18:47:04.782" v="492" actId="1076"/>
          <ac:spMkLst>
            <pc:docMk/>
            <pc:sldMk cId="0" sldId="298"/>
            <ac:spMk id="20" creationId="{0DCD2594-F958-5A38-F870-6F4F656E1E67}"/>
          </ac:spMkLst>
        </pc:spChg>
        <pc:cxnChg chg="mod">
          <ac:chgData name="Paul, Véronique" userId="c060a4ad-ab4c-411a-890f-6642f89c69ae" providerId="ADAL" clId="{DEC099F3-85C3-461D-9181-C1D9B7F9795E}" dt="2024-09-12T18:47:09.045" v="494" actId="14100"/>
          <ac:cxnSpMkLst>
            <pc:docMk/>
            <pc:sldMk cId="0" sldId="298"/>
            <ac:cxnSpMk id="25" creationId="{42064855-00E5-E8D1-D0FA-336B6E11F93D}"/>
          </ac:cxnSpMkLst>
        </pc:cxnChg>
      </pc:sldChg>
      <pc:sldChg chg="delSp modSp mod">
        <pc:chgData name="Paul, Véronique" userId="c060a4ad-ab4c-411a-890f-6642f89c69ae" providerId="ADAL" clId="{DEC099F3-85C3-461D-9181-C1D9B7F9795E}" dt="2024-09-12T18:39:35.074" v="312" actId="1076"/>
        <pc:sldMkLst>
          <pc:docMk/>
          <pc:sldMk cId="0" sldId="300"/>
        </pc:sldMkLst>
        <pc:spChg chg="del mod">
          <ac:chgData name="Paul, Véronique" userId="c060a4ad-ab4c-411a-890f-6642f89c69ae" providerId="ADAL" clId="{DEC099F3-85C3-461D-9181-C1D9B7F9795E}" dt="2024-09-12T18:38:35.484" v="307" actId="478"/>
          <ac:spMkLst>
            <pc:docMk/>
            <pc:sldMk cId="0" sldId="300"/>
            <ac:spMk id="9" creationId="{00000000-0000-0000-0000-000000000000}"/>
          </ac:spMkLst>
        </pc:spChg>
        <pc:spChg chg="del mod">
          <ac:chgData name="Paul, Véronique" userId="c060a4ad-ab4c-411a-890f-6642f89c69ae" providerId="ADAL" clId="{DEC099F3-85C3-461D-9181-C1D9B7F9795E}" dt="2024-09-12T18:38:19.037" v="304" actId="478"/>
          <ac:spMkLst>
            <pc:docMk/>
            <pc:sldMk cId="0" sldId="300"/>
            <ac:spMk id="10" creationId="{00000000-0000-0000-0000-000000000000}"/>
          </ac:spMkLst>
        </pc:spChg>
        <pc:spChg chg="mod">
          <ac:chgData name="Paul, Véronique" userId="c060a4ad-ab4c-411a-890f-6642f89c69ae" providerId="ADAL" clId="{DEC099F3-85C3-461D-9181-C1D9B7F9795E}" dt="2024-09-12T18:39:29.714" v="311" actId="1076"/>
          <ac:spMkLst>
            <pc:docMk/>
            <pc:sldMk cId="0" sldId="300"/>
            <ac:spMk id="17" creationId="{00000000-0000-0000-0000-000000000000}"/>
          </ac:spMkLst>
        </pc:spChg>
        <pc:spChg chg="mod">
          <ac:chgData name="Paul, Véronique" userId="c060a4ad-ab4c-411a-890f-6642f89c69ae" providerId="ADAL" clId="{DEC099F3-85C3-461D-9181-C1D9B7F9795E}" dt="2024-09-12T18:39:35.074" v="312" actId="1076"/>
          <ac:spMkLst>
            <pc:docMk/>
            <pc:sldMk cId="0" sldId="300"/>
            <ac:spMk id="18" creationId="{00000000-0000-0000-0000-000000000000}"/>
          </ac:spMkLst>
        </pc:spChg>
        <pc:grpChg chg="del">
          <ac:chgData name="Paul, Véronique" userId="c060a4ad-ab4c-411a-890f-6642f89c69ae" providerId="ADAL" clId="{DEC099F3-85C3-461D-9181-C1D9B7F9795E}" dt="2024-09-12T18:38:36.539" v="308" actId="478"/>
          <ac:grpSpMkLst>
            <pc:docMk/>
            <pc:sldMk cId="0" sldId="300"/>
            <ac:grpSpMk id="7" creationId="{00000000-0000-0000-0000-000000000000}"/>
          </ac:grpSpMkLst>
        </pc:grpChg>
        <pc:picChg chg="mod">
          <ac:chgData name="Paul, Véronique" userId="c060a4ad-ab4c-411a-890f-6642f89c69ae" providerId="ADAL" clId="{DEC099F3-85C3-461D-9181-C1D9B7F9795E}" dt="2024-09-12T18:38:21.684" v="305" actId="1076"/>
          <ac:picMkLst>
            <pc:docMk/>
            <pc:sldMk cId="0" sldId="300"/>
            <ac:picMk id="19" creationId="{00000000-0000-0000-0000-000000000000}"/>
          </ac:picMkLst>
        </pc:picChg>
        <pc:picChg chg="mod">
          <ac:chgData name="Paul, Véronique" userId="c060a4ad-ab4c-411a-890f-6642f89c69ae" providerId="ADAL" clId="{DEC099F3-85C3-461D-9181-C1D9B7F9795E}" dt="2024-09-12T18:39:25.163" v="310" actId="1076"/>
          <ac:picMkLst>
            <pc:docMk/>
            <pc:sldMk cId="0" sldId="300"/>
            <ac:picMk id="25" creationId="{085F4680-F8CD-92D0-3317-03C525C4BE2B}"/>
          </ac:picMkLst>
        </pc:picChg>
        <pc:picChg chg="mod">
          <ac:chgData name="Paul, Véronique" userId="c060a4ad-ab4c-411a-890f-6642f89c69ae" providerId="ADAL" clId="{DEC099F3-85C3-461D-9181-C1D9B7F9795E}" dt="2024-09-12T18:39:22.122" v="309" actId="1076"/>
          <ac:picMkLst>
            <pc:docMk/>
            <pc:sldMk cId="0" sldId="300"/>
            <ac:picMk id="27" creationId="{6B15CCBF-8865-DD31-4395-02B610C6AAA0}"/>
          </ac:picMkLst>
        </pc:picChg>
      </pc:sldChg>
      <pc:sldChg chg="modSp mod modNotesTx">
        <pc:chgData name="Paul, Véronique" userId="c060a4ad-ab4c-411a-890f-6642f89c69ae" providerId="ADAL" clId="{DEC099F3-85C3-461D-9181-C1D9B7F9795E}" dt="2024-09-13T14:24:26.687" v="4814" actId="20577"/>
        <pc:sldMkLst>
          <pc:docMk/>
          <pc:sldMk cId="2073698162" sldId="301"/>
        </pc:sldMkLst>
        <pc:spChg chg="mod">
          <ac:chgData name="Paul, Véronique" userId="c060a4ad-ab4c-411a-890f-6642f89c69ae" providerId="ADAL" clId="{DEC099F3-85C3-461D-9181-C1D9B7F9795E}" dt="2024-09-13T14:24:14.748" v="4813" actId="20577"/>
          <ac:spMkLst>
            <pc:docMk/>
            <pc:sldMk cId="2073698162" sldId="301"/>
            <ac:spMk id="34" creationId="{00000000-0000-0000-0000-000000000000}"/>
          </ac:spMkLst>
        </pc:spChg>
      </pc:sldChg>
      <pc:sldChg chg="modSp mod modNotesTx">
        <pc:chgData name="Paul, Véronique" userId="c060a4ad-ab4c-411a-890f-6642f89c69ae" providerId="ADAL" clId="{DEC099F3-85C3-461D-9181-C1D9B7F9795E}" dt="2024-09-12T20:36:21.627" v="3009" actId="20577"/>
        <pc:sldMkLst>
          <pc:docMk/>
          <pc:sldMk cId="935247487" sldId="302"/>
        </pc:sldMkLst>
        <pc:spChg chg="mod">
          <ac:chgData name="Paul, Véronique" userId="c060a4ad-ab4c-411a-890f-6642f89c69ae" providerId="ADAL" clId="{DEC099F3-85C3-461D-9181-C1D9B7F9795E}" dt="2024-09-12T20:36:21.627" v="3009" actId="20577"/>
          <ac:spMkLst>
            <pc:docMk/>
            <pc:sldMk cId="935247487" sldId="302"/>
            <ac:spMk id="38" creationId="{EEAB2B34-3323-7FE9-0DC5-4F3251510364}"/>
          </ac:spMkLst>
        </pc:spChg>
      </pc:sldChg>
      <pc:sldChg chg="delSp modSp mod modNotesTx">
        <pc:chgData name="Paul, Véronique" userId="c060a4ad-ab4c-411a-890f-6642f89c69ae" providerId="ADAL" clId="{DEC099F3-85C3-461D-9181-C1D9B7F9795E}" dt="2024-09-13T13:41:07.689" v="3855" actId="20577"/>
        <pc:sldMkLst>
          <pc:docMk/>
          <pc:sldMk cId="3594973272" sldId="303"/>
        </pc:sldMkLst>
        <pc:spChg chg="mod">
          <ac:chgData name="Paul, Véronique" userId="c060a4ad-ab4c-411a-890f-6642f89c69ae" providerId="ADAL" clId="{DEC099F3-85C3-461D-9181-C1D9B7F9795E}" dt="2024-09-13T13:41:07.689" v="3855" actId="20577"/>
          <ac:spMkLst>
            <pc:docMk/>
            <pc:sldMk cId="3594973272" sldId="303"/>
            <ac:spMk id="6" creationId="{2C217CBD-B62D-88F7-D447-AED22C56F9DC}"/>
          </ac:spMkLst>
        </pc:spChg>
        <pc:spChg chg="del">
          <ac:chgData name="Paul, Véronique" userId="c060a4ad-ab4c-411a-890f-6642f89c69ae" providerId="ADAL" clId="{DEC099F3-85C3-461D-9181-C1D9B7F9795E}" dt="2024-09-13T13:40:03.217" v="3827" actId="478"/>
          <ac:spMkLst>
            <pc:docMk/>
            <pc:sldMk cId="3594973272" sldId="303"/>
            <ac:spMk id="21" creationId="{00000000-0000-0000-0000-000000000000}"/>
          </ac:spMkLst>
        </pc:spChg>
        <pc:spChg chg="mod">
          <ac:chgData name="Paul, Véronique" userId="c060a4ad-ab4c-411a-890f-6642f89c69ae" providerId="ADAL" clId="{DEC099F3-85C3-461D-9181-C1D9B7F9795E}" dt="2024-09-13T13:40:14.268" v="3829" actId="1076"/>
          <ac:spMkLst>
            <pc:docMk/>
            <pc:sldMk cId="3594973272" sldId="303"/>
            <ac:spMk id="25" creationId="{B14D4171-9A23-ACA7-9A44-B93530BCA28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13.09.2024</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857250" rtl="0" eaLnBrk="1" latinLnBrk="0" hangingPunct="1">
      <a:defRPr sz="1125" kern="1200">
        <a:solidFill>
          <a:schemeClr val="tx1"/>
        </a:solidFill>
        <a:latin typeface="+mn-lt"/>
        <a:ea typeface="+mn-ea"/>
        <a:cs typeface="+mn-cs"/>
      </a:defRPr>
    </a:lvl1pPr>
    <a:lvl2pPr marL="428625" algn="l" defTabSz="857250" rtl="0" eaLnBrk="1" latinLnBrk="0" hangingPunct="1">
      <a:defRPr sz="1125" kern="1200">
        <a:solidFill>
          <a:schemeClr val="tx1"/>
        </a:solidFill>
        <a:latin typeface="+mn-lt"/>
        <a:ea typeface="+mn-ea"/>
        <a:cs typeface="+mn-cs"/>
      </a:defRPr>
    </a:lvl2pPr>
    <a:lvl3pPr marL="857250" algn="l" defTabSz="857250" rtl="0" eaLnBrk="1" latinLnBrk="0" hangingPunct="1">
      <a:defRPr sz="1125" kern="1200">
        <a:solidFill>
          <a:schemeClr val="tx1"/>
        </a:solidFill>
        <a:latin typeface="+mn-lt"/>
        <a:ea typeface="+mn-ea"/>
        <a:cs typeface="+mn-cs"/>
      </a:defRPr>
    </a:lvl3pPr>
    <a:lvl4pPr marL="1285875" algn="l" defTabSz="857250" rtl="0" eaLnBrk="1" latinLnBrk="0" hangingPunct="1">
      <a:defRPr sz="1125" kern="1200">
        <a:solidFill>
          <a:schemeClr val="tx1"/>
        </a:solidFill>
        <a:latin typeface="+mn-lt"/>
        <a:ea typeface="+mn-ea"/>
        <a:cs typeface="+mn-cs"/>
      </a:defRPr>
    </a:lvl4pPr>
    <a:lvl5pPr marL="1714500" algn="l" defTabSz="857250" rtl="0" eaLnBrk="1" latinLnBrk="0" hangingPunct="1">
      <a:defRPr sz="1125" kern="1200">
        <a:solidFill>
          <a:schemeClr val="tx1"/>
        </a:solidFill>
        <a:latin typeface="+mn-lt"/>
        <a:ea typeface="+mn-ea"/>
        <a:cs typeface="+mn-cs"/>
      </a:defRPr>
    </a:lvl5pPr>
    <a:lvl6pPr marL="2143125" algn="l" defTabSz="857250" rtl="0" eaLnBrk="1" latinLnBrk="0" hangingPunct="1">
      <a:defRPr sz="1125" kern="1200">
        <a:solidFill>
          <a:schemeClr val="tx1"/>
        </a:solidFill>
        <a:latin typeface="+mn-lt"/>
        <a:ea typeface="+mn-ea"/>
        <a:cs typeface="+mn-cs"/>
      </a:defRPr>
    </a:lvl6pPr>
    <a:lvl7pPr marL="2571750" algn="l" defTabSz="857250" rtl="0" eaLnBrk="1" latinLnBrk="0" hangingPunct="1">
      <a:defRPr sz="1125" kern="1200">
        <a:solidFill>
          <a:schemeClr val="tx1"/>
        </a:solidFill>
        <a:latin typeface="+mn-lt"/>
        <a:ea typeface="+mn-ea"/>
        <a:cs typeface="+mn-cs"/>
      </a:defRPr>
    </a:lvl7pPr>
    <a:lvl8pPr marL="3000375" algn="l" defTabSz="857250" rtl="0" eaLnBrk="1" latinLnBrk="0" hangingPunct="1">
      <a:defRPr sz="1125" kern="1200">
        <a:solidFill>
          <a:schemeClr val="tx1"/>
        </a:solidFill>
        <a:latin typeface="+mn-lt"/>
        <a:ea typeface="+mn-ea"/>
        <a:cs typeface="+mn-cs"/>
      </a:defRPr>
    </a:lvl8pPr>
    <a:lvl9pPr marL="3429000" algn="l" defTabSz="857250" rtl="0" eaLnBrk="1" latinLnBrk="0" hangingPunct="1">
      <a:defRPr sz="112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0</a:t>
            </a:fld>
            <a:endParaRPr lang="cs-CZ"/>
          </a:p>
        </p:txBody>
      </p:sp>
    </p:spTree>
    <p:extLst>
      <p:ext uri="{BB962C8B-B14F-4D97-AF65-F5344CB8AC3E}">
        <p14:creationId xmlns:p14="http://schemas.microsoft.com/office/powerpoint/2010/main" val="947755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459759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err="1"/>
              <a:t>Video</a:t>
            </a:r>
            <a:r>
              <a:rPr lang="fr-CA" dirty="0"/>
              <a:t> : https://</a:t>
            </a:r>
            <a:r>
              <a:rPr lang="fr-CA" dirty="0" err="1"/>
              <a:t>www.youtube.com</a:t>
            </a:r>
            <a:r>
              <a:rPr lang="fr-CA" dirty="0"/>
              <a:t>/</a:t>
            </a:r>
            <a:r>
              <a:rPr lang="fr-CA" dirty="0" err="1"/>
              <a:t>watch?v</a:t>
            </a:r>
            <a:r>
              <a:rPr lang="fr-CA" dirty="0"/>
              <a:t>=0YCxBxU6Jmw (en anglais seulement)</a:t>
            </a:r>
          </a:p>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10</a:t>
            </a:fld>
            <a:endParaRPr lang="cs-CZ"/>
          </a:p>
        </p:txBody>
      </p:sp>
    </p:spTree>
    <p:extLst>
      <p:ext uri="{BB962C8B-B14F-4D97-AF65-F5344CB8AC3E}">
        <p14:creationId xmlns:p14="http://schemas.microsoft.com/office/powerpoint/2010/main" val="2262273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15312206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13.09.2024</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12</a:t>
            </a:fld>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1598538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14</a:t>
            </a:fld>
            <a:endParaRPr lang="cs-CZ"/>
          </a:p>
        </p:txBody>
      </p:sp>
    </p:spTree>
    <p:extLst>
      <p:ext uri="{BB962C8B-B14F-4D97-AF65-F5344CB8AC3E}">
        <p14:creationId xmlns:p14="http://schemas.microsoft.com/office/powerpoint/2010/main" val="22874553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12809391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lnSpc>
                <a:spcPct val="115000"/>
              </a:lnSpc>
            </a:pPr>
            <a:endParaRPr lang="fr-CA" b="0" i="0"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16221260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sz="1200" noProof="0" dirty="0">
              <a:solidFill>
                <a:srgbClr val="FFFFFF"/>
              </a:solidFill>
              <a:latin typeface="Open Sans"/>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17</a:t>
            </a:fld>
            <a:endParaRPr lang="cs-CZ"/>
          </a:p>
        </p:txBody>
      </p:sp>
    </p:spTree>
    <p:extLst>
      <p:ext uri="{BB962C8B-B14F-4D97-AF65-F5344CB8AC3E}">
        <p14:creationId xmlns:p14="http://schemas.microsoft.com/office/powerpoint/2010/main" val="6587671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18</a:t>
            </a:fld>
            <a:endParaRPr lang="cs-CZ"/>
          </a:p>
        </p:txBody>
      </p:sp>
    </p:spTree>
    <p:extLst>
      <p:ext uri="{BB962C8B-B14F-4D97-AF65-F5344CB8AC3E}">
        <p14:creationId xmlns:p14="http://schemas.microsoft.com/office/powerpoint/2010/main" val="4231250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29092514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19</a:t>
            </a:fld>
            <a:endParaRPr lang="cs-CZ"/>
          </a:p>
        </p:txBody>
      </p:sp>
    </p:spTree>
    <p:extLst>
      <p:ext uri="{BB962C8B-B14F-4D97-AF65-F5344CB8AC3E}">
        <p14:creationId xmlns:p14="http://schemas.microsoft.com/office/powerpoint/2010/main" val="5674534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20</a:t>
            </a:fld>
            <a:endParaRPr lang="cs-CZ"/>
          </a:p>
        </p:txBody>
      </p:sp>
    </p:spTree>
    <p:extLst>
      <p:ext uri="{BB962C8B-B14F-4D97-AF65-F5344CB8AC3E}">
        <p14:creationId xmlns:p14="http://schemas.microsoft.com/office/powerpoint/2010/main" val="3706376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21</a:t>
            </a:fld>
            <a:endParaRPr lang="cs-CZ"/>
          </a:p>
        </p:txBody>
      </p:sp>
    </p:spTree>
    <p:extLst>
      <p:ext uri="{BB962C8B-B14F-4D97-AF65-F5344CB8AC3E}">
        <p14:creationId xmlns:p14="http://schemas.microsoft.com/office/powerpoint/2010/main" val="12128611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22</a:t>
            </a:fld>
            <a:endParaRPr lang="cs-CZ"/>
          </a:p>
        </p:txBody>
      </p:sp>
    </p:spTree>
    <p:extLst>
      <p:ext uri="{BB962C8B-B14F-4D97-AF65-F5344CB8AC3E}">
        <p14:creationId xmlns:p14="http://schemas.microsoft.com/office/powerpoint/2010/main" val="42285145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23</a:t>
            </a:fld>
            <a:endParaRPr lang="cs-CZ"/>
          </a:p>
        </p:txBody>
      </p:sp>
    </p:spTree>
    <p:extLst>
      <p:ext uri="{BB962C8B-B14F-4D97-AF65-F5344CB8AC3E}">
        <p14:creationId xmlns:p14="http://schemas.microsoft.com/office/powerpoint/2010/main" val="449686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CA" b="0" i="0" u="none" strike="noStrike" dirty="0">
              <a:solidFill>
                <a:srgbClr val="000000"/>
              </a:solidFill>
              <a:effectLst/>
              <a:latin typeface="Arial" panose="020B0604020202020204" pitchFamily="34" charset="0"/>
            </a:endParaRPr>
          </a:p>
          <a:p>
            <a:pPr algn="l"/>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24</a:t>
            </a:fld>
            <a:endParaRPr lang="cs-CZ"/>
          </a:p>
        </p:txBody>
      </p:sp>
    </p:spTree>
    <p:extLst>
      <p:ext uri="{BB962C8B-B14F-4D97-AF65-F5344CB8AC3E}">
        <p14:creationId xmlns:p14="http://schemas.microsoft.com/office/powerpoint/2010/main" val="31489598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algn="l">
              <a:spcBef>
                <a:spcPts val="1200"/>
              </a:spcBef>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25</a:t>
            </a:fld>
            <a:endParaRPr lang="cs-CZ"/>
          </a:p>
        </p:txBody>
      </p:sp>
    </p:spTree>
    <p:extLst>
      <p:ext uri="{BB962C8B-B14F-4D97-AF65-F5344CB8AC3E}">
        <p14:creationId xmlns:p14="http://schemas.microsoft.com/office/powerpoint/2010/main" val="14702964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26</a:t>
            </a:fld>
            <a:endParaRPr lang="cs-CZ"/>
          </a:p>
        </p:txBody>
      </p:sp>
    </p:spTree>
    <p:extLst>
      <p:ext uri="{BB962C8B-B14F-4D97-AF65-F5344CB8AC3E}">
        <p14:creationId xmlns:p14="http://schemas.microsoft.com/office/powerpoint/2010/main" val="23496592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27</a:t>
            </a:fld>
            <a:endParaRPr lang="cs-CZ"/>
          </a:p>
        </p:txBody>
      </p:sp>
    </p:spTree>
    <p:extLst>
      <p:ext uri="{BB962C8B-B14F-4D97-AF65-F5344CB8AC3E}">
        <p14:creationId xmlns:p14="http://schemas.microsoft.com/office/powerpoint/2010/main" val="11826282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algn="l"/>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28</a:t>
            </a:fld>
            <a:endParaRPr lang="cs-CZ"/>
          </a:p>
        </p:txBody>
      </p:sp>
    </p:spTree>
    <p:extLst>
      <p:ext uri="{BB962C8B-B14F-4D97-AF65-F5344CB8AC3E}">
        <p14:creationId xmlns:p14="http://schemas.microsoft.com/office/powerpoint/2010/main" val="2003123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42275454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sz="1800" b="0" i="0" u="none" strike="noStrike">
              <a:solidFill>
                <a:srgbClr val="000000"/>
              </a:solidFill>
              <a:effectLst/>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29</a:t>
            </a:fld>
            <a:endParaRPr lang="cs-CZ"/>
          </a:p>
        </p:txBody>
      </p:sp>
    </p:spTree>
    <p:extLst>
      <p:ext uri="{BB962C8B-B14F-4D97-AF65-F5344CB8AC3E}">
        <p14:creationId xmlns:p14="http://schemas.microsoft.com/office/powerpoint/2010/main" val="5652514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b="0" i="0" u="none" strike="noStrike" dirty="0">
              <a:solidFill>
                <a:srgbClr val="000000"/>
              </a:solidFill>
              <a:effectLst/>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30</a:t>
            </a:fld>
            <a:endParaRPr lang="cs-CZ"/>
          </a:p>
        </p:txBody>
      </p:sp>
    </p:spTree>
    <p:extLst>
      <p:ext uri="{BB962C8B-B14F-4D97-AF65-F5344CB8AC3E}">
        <p14:creationId xmlns:p14="http://schemas.microsoft.com/office/powerpoint/2010/main" val="2954902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31</a:t>
            </a:fld>
            <a:endParaRPr lang="cs-CZ"/>
          </a:p>
        </p:txBody>
      </p:sp>
    </p:spTree>
    <p:extLst>
      <p:ext uri="{BB962C8B-B14F-4D97-AF65-F5344CB8AC3E}">
        <p14:creationId xmlns:p14="http://schemas.microsoft.com/office/powerpoint/2010/main" val="9545261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rtl="0" fontAlgn="base"/>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32</a:t>
            </a:fld>
            <a:endParaRPr lang="cs-CZ"/>
          </a:p>
        </p:txBody>
      </p:sp>
    </p:spTree>
    <p:extLst>
      <p:ext uri="{BB962C8B-B14F-4D97-AF65-F5344CB8AC3E}">
        <p14:creationId xmlns:p14="http://schemas.microsoft.com/office/powerpoint/2010/main" val="40596694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228600" indent="-228600">
              <a:buAutoNum type="arabicPeriod"/>
            </a:pPr>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33</a:t>
            </a:fld>
            <a:endParaRPr lang="cs-CZ"/>
          </a:p>
        </p:txBody>
      </p:sp>
    </p:spTree>
    <p:extLst>
      <p:ext uri="{BB962C8B-B14F-4D97-AF65-F5344CB8AC3E}">
        <p14:creationId xmlns:p14="http://schemas.microsoft.com/office/powerpoint/2010/main" val="17246394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34</a:t>
            </a:fld>
            <a:endParaRPr lang="cs-CZ"/>
          </a:p>
        </p:txBody>
      </p:sp>
    </p:spTree>
    <p:extLst>
      <p:ext uri="{BB962C8B-B14F-4D97-AF65-F5344CB8AC3E}">
        <p14:creationId xmlns:p14="http://schemas.microsoft.com/office/powerpoint/2010/main" val="7801662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35</a:t>
            </a:fld>
            <a:endParaRPr lang="cs-CZ"/>
          </a:p>
        </p:txBody>
      </p:sp>
    </p:spTree>
    <p:extLst>
      <p:ext uri="{BB962C8B-B14F-4D97-AF65-F5344CB8AC3E}">
        <p14:creationId xmlns:p14="http://schemas.microsoft.com/office/powerpoint/2010/main" val="594692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spcBef>
                <a:spcPts val="1200"/>
              </a:spcBef>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36</a:t>
            </a:fld>
            <a:endParaRPr lang="cs-CZ"/>
          </a:p>
        </p:txBody>
      </p:sp>
    </p:spTree>
    <p:extLst>
      <p:ext uri="{BB962C8B-B14F-4D97-AF65-F5344CB8AC3E}">
        <p14:creationId xmlns:p14="http://schemas.microsoft.com/office/powerpoint/2010/main" val="4491238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800" b="0" i="0" u="none" strike="noStrike">
              <a:solidFill>
                <a:srgbClr val="000000"/>
              </a:solidFill>
              <a:effectLst/>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37</a:t>
            </a:fld>
            <a:endParaRPr lang="cs-CZ"/>
          </a:p>
        </p:txBody>
      </p:sp>
    </p:spTree>
    <p:extLst>
      <p:ext uri="{BB962C8B-B14F-4D97-AF65-F5344CB8AC3E}">
        <p14:creationId xmlns:p14="http://schemas.microsoft.com/office/powerpoint/2010/main" val="18727553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38</a:t>
            </a:fld>
            <a:endParaRPr lang="cs-CZ"/>
          </a:p>
        </p:txBody>
      </p:sp>
    </p:spTree>
    <p:extLst>
      <p:ext uri="{BB962C8B-B14F-4D97-AF65-F5344CB8AC3E}">
        <p14:creationId xmlns:p14="http://schemas.microsoft.com/office/powerpoint/2010/main" val="1745156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9924892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algn="l">
              <a:spcBef>
                <a:spcPts val="1200"/>
              </a:spcBef>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39</a:t>
            </a:fld>
            <a:endParaRPr lang="cs-CZ"/>
          </a:p>
        </p:txBody>
      </p:sp>
    </p:spTree>
    <p:extLst>
      <p:ext uri="{BB962C8B-B14F-4D97-AF65-F5344CB8AC3E}">
        <p14:creationId xmlns:p14="http://schemas.microsoft.com/office/powerpoint/2010/main" val="42839595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br>
              <a:rPr lang="fr-CA" dirty="0"/>
            </a:br>
            <a:br>
              <a:rPr lang="fr-CA" dirty="0"/>
            </a:br>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40</a:t>
            </a:fld>
            <a:endParaRPr lang="cs-CZ"/>
          </a:p>
        </p:txBody>
      </p:sp>
    </p:spTree>
    <p:extLst>
      <p:ext uri="{BB962C8B-B14F-4D97-AF65-F5344CB8AC3E}">
        <p14:creationId xmlns:p14="http://schemas.microsoft.com/office/powerpoint/2010/main" val="3139408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41</a:t>
            </a:fld>
            <a:endParaRPr lang="cs-CZ"/>
          </a:p>
        </p:txBody>
      </p:sp>
    </p:spTree>
    <p:extLst>
      <p:ext uri="{BB962C8B-B14F-4D97-AF65-F5344CB8AC3E}">
        <p14:creationId xmlns:p14="http://schemas.microsoft.com/office/powerpoint/2010/main" val="2273730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42</a:t>
            </a:fld>
            <a:endParaRPr lang="cs-CZ"/>
          </a:p>
        </p:txBody>
      </p:sp>
    </p:spTree>
    <p:extLst>
      <p:ext uri="{BB962C8B-B14F-4D97-AF65-F5344CB8AC3E}">
        <p14:creationId xmlns:p14="http://schemas.microsoft.com/office/powerpoint/2010/main" val="19392012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43</a:t>
            </a:fld>
            <a:endParaRPr lang="cs-CZ"/>
          </a:p>
        </p:txBody>
      </p:sp>
    </p:spTree>
    <p:extLst>
      <p:ext uri="{BB962C8B-B14F-4D97-AF65-F5344CB8AC3E}">
        <p14:creationId xmlns:p14="http://schemas.microsoft.com/office/powerpoint/2010/main" val="3378085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45</a:t>
            </a:fld>
            <a:endParaRPr lang="cs-CZ"/>
          </a:p>
        </p:txBody>
      </p:sp>
    </p:spTree>
    <p:extLst>
      <p:ext uri="{BB962C8B-B14F-4D97-AF65-F5344CB8AC3E}">
        <p14:creationId xmlns:p14="http://schemas.microsoft.com/office/powerpoint/2010/main" val="4590419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46</a:t>
            </a:fld>
            <a:endParaRPr lang="cs-CZ"/>
          </a:p>
        </p:txBody>
      </p:sp>
    </p:spTree>
    <p:extLst>
      <p:ext uri="{BB962C8B-B14F-4D97-AF65-F5344CB8AC3E}">
        <p14:creationId xmlns:p14="http://schemas.microsoft.com/office/powerpoint/2010/main" val="1254651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128861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2860675" y="512763"/>
            <a:ext cx="3422650" cy="2566987"/>
          </a:xfrm>
        </p:spPr>
      </p:sp>
      <p:sp>
        <p:nvSpPr>
          <p:cNvPr id="3" name="Espace réservé des notes 2"/>
          <p:cNvSpPr>
            <a:spLocks noGrp="1"/>
          </p:cNvSpPr>
          <p:nvPr>
            <p:ph type="body" idx="1"/>
          </p:nvPr>
        </p:nvSpPr>
        <p:spPr/>
        <p:txBody>
          <a:bodyPr/>
          <a:lstStyle/>
          <a:p>
            <a:pPr algn="l">
              <a:spcBef>
                <a:spcPts val="1200"/>
              </a:spcBef>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5</a:t>
            </a:fld>
            <a:endParaRPr lang="cs-CZ"/>
          </a:p>
        </p:txBody>
      </p:sp>
    </p:spTree>
    <p:extLst>
      <p:ext uri="{BB962C8B-B14F-4D97-AF65-F5344CB8AC3E}">
        <p14:creationId xmlns:p14="http://schemas.microsoft.com/office/powerpoint/2010/main" val="209812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13.09.2024</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6</a:t>
            </a:fld>
            <a:endParaRPr lang="cs-CZ"/>
          </a:p>
        </p:txBody>
      </p:sp>
    </p:spTree>
    <p:extLst>
      <p:ext uri="{BB962C8B-B14F-4D97-AF65-F5344CB8AC3E}">
        <p14:creationId xmlns:p14="http://schemas.microsoft.com/office/powerpoint/2010/main" val="643833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13.09.2024</a:t>
            </a:fld>
            <a:endParaRPr lang="cs-CZ"/>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7</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spcBef>
                <a:spcPts val="1200"/>
              </a:spcBef>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8</a:t>
            </a:fld>
            <a:endParaRPr lang="cs-CZ"/>
          </a:p>
        </p:txBody>
      </p:sp>
    </p:spTree>
    <p:extLst>
      <p:ext uri="{BB962C8B-B14F-4D97-AF65-F5344CB8AC3E}">
        <p14:creationId xmlns:p14="http://schemas.microsoft.com/office/powerpoint/2010/main" val="2746148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997281"/>
            <a:ext cx="9715500" cy="1378148"/>
          </a:xfrm>
        </p:spPr>
        <p:txBody>
          <a:bodyPr/>
          <a:lstStyle/>
          <a:p>
            <a:r>
              <a:rPr lang="en-US"/>
              <a:t>Click to edit Master title style</a:t>
            </a:r>
          </a:p>
        </p:txBody>
      </p:sp>
      <p:sp>
        <p:nvSpPr>
          <p:cNvPr id="3" name="Subtitle 2"/>
          <p:cNvSpPr>
            <a:spLocks noGrp="1"/>
          </p:cNvSpPr>
          <p:nvPr>
            <p:ph type="subTitle" idx="1"/>
          </p:nvPr>
        </p:nvSpPr>
        <p:spPr>
          <a:xfrm>
            <a:off x="1714500" y="3643312"/>
            <a:ext cx="8001000" cy="1643063"/>
          </a:xfrm>
        </p:spPr>
        <p:txBody>
          <a:bodyPr/>
          <a:lstStyle>
            <a:lvl1pPr marL="0" indent="0" algn="ctr">
              <a:buNone/>
              <a:defRPr>
                <a:solidFill>
                  <a:schemeClr val="tx1">
                    <a:tint val="75000"/>
                  </a:schemeClr>
                </a:solidFill>
              </a:defRPr>
            </a:lvl1pPr>
            <a:lvl2pPr marL="428620" indent="0" algn="ctr">
              <a:buNone/>
              <a:defRPr>
                <a:solidFill>
                  <a:schemeClr val="tx1">
                    <a:tint val="75000"/>
                  </a:schemeClr>
                </a:solidFill>
              </a:defRPr>
            </a:lvl2pPr>
            <a:lvl3pPr marL="857240" indent="0" algn="ctr">
              <a:buNone/>
              <a:defRPr>
                <a:solidFill>
                  <a:schemeClr val="tx1">
                    <a:tint val="75000"/>
                  </a:schemeClr>
                </a:solidFill>
              </a:defRPr>
            </a:lvl3pPr>
            <a:lvl4pPr marL="1285859" indent="0" algn="ctr">
              <a:buNone/>
              <a:defRPr>
                <a:solidFill>
                  <a:schemeClr val="tx1">
                    <a:tint val="75000"/>
                  </a:schemeClr>
                </a:solidFill>
              </a:defRPr>
            </a:lvl4pPr>
            <a:lvl5pPr marL="1714478" indent="0" algn="ctr">
              <a:buNone/>
              <a:defRPr>
                <a:solidFill>
                  <a:schemeClr val="tx1">
                    <a:tint val="75000"/>
                  </a:schemeClr>
                </a:solidFill>
              </a:defRPr>
            </a:lvl5pPr>
            <a:lvl6pPr marL="2143098" indent="0" algn="ctr">
              <a:buNone/>
              <a:defRPr>
                <a:solidFill>
                  <a:schemeClr val="tx1">
                    <a:tint val="75000"/>
                  </a:schemeClr>
                </a:solidFill>
              </a:defRPr>
            </a:lvl6pPr>
            <a:lvl7pPr marL="2571718" indent="0" algn="ctr">
              <a:buNone/>
              <a:defRPr>
                <a:solidFill>
                  <a:schemeClr val="tx1">
                    <a:tint val="75000"/>
                  </a:schemeClr>
                </a:solidFill>
              </a:defRPr>
            </a:lvl7pPr>
            <a:lvl8pPr marL="3000338" indent="0" algn="ctr">
              <a:buNone/>
              <a:defRPr>
                <a:solidFill>
                  <a:schemeClr val="tx1">
                    <a:tint val="75000"/>
                  </a:schemeClr>
                </a:solidFill>
              </a:defRPr>
            </a:lvl8pPr>
            <a:lvl9pPr marL="342895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E42BDE6-1D1A-3041-AC61-A950B41C1F44}" type="datetime1">
              <a:rPr lang="fr-CA" smtClean="0"/>
              <a:t>2024-09-13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6E17A6-FFFC-6740-8B46-0DEE17FB5904}" type="datetime1">
              <a:rPr lang="fr-CA" smtClean="0"/>
              <a:t>2024-09-13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286750" y="257480"/>
            <a:ext cx="2571750" cy="54858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1500" y="257480"/>
            <a:ext cx="7524750" cy="54858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0A7040-6107-3E40-9647-FBBA76399A2E}" type="datetime1">
              <a:rPr lang="fr-CA" smtClean="0"/>
              <a:t>2024-09-13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8AC7F2-46AB-6D41-82D4-BF69028BD12F}" type="datetime1">
              <a:rPr lang="fr-CA" smtClean="0"/>
              <a:t>2024-09-13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2891" y="4131476"/>
            <a:ext cx="9715500" cy="1276945"/>
          </a:xfrm>
        </p:spPr>
        <p:txBody>
          <a:bodyPr anchor="t"/>
          <a:lstStyle>
            <a:lvl1pPr algn="l">
              <a:defRPr sz="3750" b="1" cap="all"/>
            </a:lvl1pPr>
          </a:lstStyle>
          <a:p>
            <a:r>
              <a:rPr lang="en-US"/>
              <a:t>Click to edit Master title style</a:t>
            </a:r>
          </a:p>
        </p:txBody>
      </p:sp>
      <p:sp>
        <p:nvSpPr>
          <p:cNvPr id="3" name="Text Placeholder 2"/>
          <p:cNvSpPr>
            <a:spLocks noGrp="1"/>
          </p:cNvSpPr>
          <p:nvPr>
            <p:ph type="body" idx="1"/>
          </p:nvPr>
        </p:nvSpPr>
        <p:spPr>
          <a:xfrm>
            <a:off x="902891" y="2725051"/>
            <a:ext cx="9715500" cy="1406425"/>
          </a:xfrm>
        </p:spPr>
        <p:txBody>
          <a:bodyPr anchor="b"/>
          <a:lstStyle>
            <a:lvl1pPr marL="0" indent="0">
              <a:buNone/>
              <a:defRPr sz="1875">
                <a:solidFill>
                  <a:schemeClr val="tx1">
                    <a:tint val="75000"/>
                  </a:schemeClr>
                </a:solidFill>
              </a:defRPr>
            </a:lvl1pPr>
            <a:lvl2pPr marL="428620" indent="0">
              <a:buNone/>
              <a:defRPr sz="1688">
                <a:solidFill>
                  <a:schemeClr val="tx1">
                    <a:tint val="75000"/>
                  </a:schemeClr>
                </a:solidFill>
              </a:defRPr>
            </a:lvl2pPr>
            <a:lvl3pPr marL="857240" indent="0">
              <a:buNone/>
              <a:defRPr sz="1500">
                <a:solidFill>
                  <a:schemeClr val="tx1">
                    <a:tint val="75000"/>
                  </a:schemeClr>
                </a:solidFill>
              </a:defRPr>
            </a:lvl3pPr>
            <a:lvl4pPr marL="1285859" indent="0">
              <a:buNone/>
              <a:defRPr sz="1313">
                <a:solidFill>
                  <a:schemeClr val="tx1">
                    <a:tint val="75000"/>
                  </a:schemeClr>
                </a:solidFill>
              </a:defRPr>
            </a:lvl4pPr>
            <a:lvl5pPr marL="1714478" indent="0">
              <a:buNone/>
              <a:defRPr sz="1313">
                <a:solidFill>
                  <a:schemeClr val="tx1">
                    <a:tint val="75000"/>
                  </a:schemeClr>
                </a:solidFill>
              </a:defRPr>
            </a:lvl5pPr>
            <a:lvl6pPr marL="2143098" indent="0">
              <a:buNone/>
              <a:defRPr sz="1313">
                <a:solidFill>
                  <a:schemeClr val="tx1">
                    <a:tint val="75000"/>
                  </a:schemeClr>
                </a:solidFill>
              </a:defRPr>
            </a:lvl6pPr>
            <a:lvl7pPr marL="2571718" indent="0">
              <a:buNone/>
              <a:defRPr sz="1313">
                <a:solidFill>
                  <a:schemeClr val="tx1">
                    <a:tint val="75000"/>
                  </a:schemeClr>
                </a:solidFill>
              </a:defRPr>
            </a:lvl7pPr>
            <a:lvl8pPr marL="3000338" indent="0">
              <a:buNone/>
              <a:defRPr sz="1313">
                <a:solidFill>
                  <a:schemeClr val="tx1">
                    <a:tint val="75000"/>
                  </a:schemeClr>
                </a:solidFill>
              </a:defRPr>
            </a:lvl8pPr>
            <a:lvl9pPr marL="3428958" indent="0">
              <a:buNone/>
              <a:defRPr sz="131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CFFD5B-E29E-9B4D-8D55-A5FCA9C517FE}" type="datetime1">
              <a:rPr lang="fr-CA" smtClean="0"/>
              <a:t>2024-09-13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1500" y="1500189"/>
            <a:ext cx="5048250"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10250" y="1500189"/>
            <a:ext cx="5048250"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B125A97-9162-0A49-B888-EFA8A9542F37}" type="datetime1">
              <a:rPr lang="fr-CA" smtClean="0"/>
              <a:t>2024-09-13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71500" y="1439168"/>
            <a:ext cx="5050235" cy="599777"/>
          </a:xfrm>
        </p:spPr>
        <p:txBody>
          <a:bodyPr anchor="b"/>
          <a:lstStyle>
            <a:lvl1pPr marL="0" indent="0">
              <a:buNone/>
              <a:defRPr sz="2250" b="1"/>
            </a:lvl1pPr>
            <a:lvl2pPr marL="428620" indent="0">
              <a:buNone/>
              <a:defRPr sz="1875" b="1"/>
            </a:lvl2pPr>
            <a:lvl3pPr marL="857240" indent="0">
              <a:buNone/>
              <a:defRPr sz="1688" b="1"/>
            </a:lvl3pPr>
            <a:lvl4pPr marL="1285859" indent="0">
              <a:buNone/>
              <a:defRPr sz="1500" b="1"/>
            </a:lvl4pPr>
            <a:lvl5pPr marL="1714478" indent="0">
              <a:buNone/>
              <a:defRPr sz="1500" b="1"/>
            </a:lvl5pPr>
            <a:lvl6pPr marL="2143098" indent="0">
              <a:buNone/>
              <a:defRPr sz="1500" b="1"/>
            </a:lvl6pPr>
            <a:lvl7pPr marL="2571718" indent="0">
              <a:buNone/>
              <a:defRPr sz="1500" b="1"/>
            </a:lvl7pPr>
            <a:lvl8pPr marL="3000338" indent="0">
              <a:buNone/>
              <a:defRPr sz="1500" b="1"/>
            </a:lvl8pPr>
            <a:lvl9pPr marL="3428958" indent="0">
              <a:buNone/>
              <a:defRPr sz="1500" b="1"/>
            </a:lvl9pPr>
          </a:lstStyle>
          <a:p>
            <a:pPr lvl="0"/>
            <a:r>
              <a:rPr lang="en-US"/>
              <a:t>Click to edit Master text styles</a:t>
            </a:r>
          </a:p>
        </p:txBody>
      </p:sp>
      <p:sp>
        <p:nvSpPr>
          <p:cNvPr id="4" name="Content Placeholder 3"/>
          <p:cNvSpPr>
            <a:spLocks noGrp="1"/>
          </p:cNvSpPr>
          <p:nvPr>
            <p:ph sz="half" idx="2"/>
          </p:nvPr>
        </p:nvSpPr>
        <p:spPr>
          <a:xfrm>
            <a:off x="571500" y="2038945"/>
            <a:ext cx="5050235"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06287" y="1439168"/>
            <a:ext cx="5052218" cy="599777"/>
          </a:xfrm>
        </p:spPr>
        <p:txBody>
          <a:bodyPr anchor="b"/>
          <a:lstStyle>
            <a:lvl1pPr marL="0" indent="0">
              <a:buNone/>
              <a:defRPr sz="2250" b="1"/>
            </a:lvl1pPr>
            <a:lvl2pPr marL="428620" indent="0">
              <a:buNone/>
              <a:defRPr sz="1875" b="1"/>
            </a:lvl2pPr>
            <a:lvl3pPr marL="857240" indent="0">
              <a:buNone/>
              <a:defRPr sz="1688" b="1"/>
            </a:lvl3pPr>
            <a:lvl4pPr marL="1285859" indent="0">
              <a:buNone/>
              <a:defRPr sz="1500" b="1"/>
            </a:lvl4pPr>
            <a:lvl5pPr marL="1714478" indent="0">
              <a:buNone/>
              <a:defRPr sz="1500" b="1"/>
            </a:lvl5pPr>
            <a:lvl6pPr marL="2143098" indent="0">
              <a:buNone/>
              <a:defRPr sz="1500" b="1"/>
            </a:lvl6pPr>
            <a:lvl7pPr marL="2571718" indent="0">
              <a:buNone/>
              <a:defRPr sz="1500" b="1"/>
            </a:lvl7pPr>
            <a:lvl8pPr marL="3000338" indent="0">
              <a:buNone/>
              <a:defRPr sz="1500" b="1"/>
            </a:lvl8pPr>
            <a:lvl9pPr marL="3428958" indent="0">
              <a:buNone/>
              <a:defRPr sz="1500" b="1"/>
            </a:lvl9pPr>
          </a:lstStyle>
          <a:p>
            <a:pPr lvl="0"/>
            <a:r>
              <a:rPr lang="en-US"/>
              <a:t>Click to edit Master text styles</a:t>
            </a:r>
          </a:p>
        </p:txBody>
      </p:sp>
      <p:sp>
        <p:nvSpPr>
          <p:cNvPr id="6" name="Content Placeholder 5"/>
          <p:cNvSpPr>
            <a:spLocks noGrp="1"/>
          </p:cNvSpPr>
          <p:nvPr>
            <p:ph sz="quarter" idx="4"/>
          </p:nvPr>
        </p:nvSpPr>
        <p:spPr>
          <a:xfrm>
            <a:off x="5806287" y="2038945"/>
            <a:ext cx="5052218"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33F5404-65F2-2A44-A726-37C4556FB91B}" type="datetime1">
              <a:rPr lang="fr-CA" smtClean="0"/>
              <a:t>2024-09-13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614829-0DAB-604F-B403-A752A979B43D}" type="datetime1">
              <a:rPr lang="fr-CA" smtClean="0"/>
              <a:t>2024-09-13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FCED77-4600-804B-B32F-C5B5B5C51555}" type="datetime1">
              <a:rPr lang="fr-CA" smtClean="0"/>
              <a:t>2024-09-13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1503" y="255984"/>
            <a:ext cx="3760391" cy="1089422"/>
          </a:xfrm>
        </p:spPr>
        <p:txBody>
          <a:bodyPr anchor="b"/>
          <a:lstStyle>
            <a:lvl1pPr algn="l">
              <a:defRPr sz="1875" b="1"/>
            </a:lvl1pPr>
          </a:lstStyle>
          <a:p>
            <a:r>
              <a:rPr lang="en-US"/>
              <a:t>Click to edit Master title style</a:t>
            </a:r>
          </a:p>
        </p:txBody>
      </p:sp>
      <p:sp>
        <p:nvSpPr>
          <p:cNvPr id="3" name="Content Placeholder 2"/>
          <p:cNvSpPr>
            <a:spLocks noGrp="1"/>
          </p:cNvSpPr>
          <p:nvPr>
            <p:ph idx="1"/>
          </p:nvPr>
        </p:nvSpPr>
        <p:spPr>
          <a:xfrm>
            <a:off x="4468813" y="255992"/>
            <a:ext cx="6389688" cy="5487293"/>
          </a:xfrm>
        </p:spPr>
        <p:txBody>
          <a:bodyPr/>
          <a:lstStyle>
            <a:lvl1pPr>
              <a:defRPr sz="3000"/>
            </a:lvl1pPr>
            <a:lvl2pPr>
              <a:defRPr sz="2625"/>
            </a:lvl2pPr>
            <a:lvl3pPr>
              <a:defRPr sz="2250"/>
            </a:lvl3pPr>
            <a:lvl4pPr>
              <a:defRPr sz="1875"/>
            </a:lvl4pPr>
            <a:lvl5pPr>
              <a:defRPr sz="1875"/>
            </a:lvl5pPr>
            <a:lvl6pPr>
              <a:defRPr sz="1875"/>
            </a:lvl6pPr>
            <a:lvl7pPr>
              <a:defRPr sz="1875"/>
            </a:lvl7pPr>
            <a:lvl8pPr>
              <a:defRPr sz="1875"/>
            </a:lvl8pPr>
            <a:lvl9pPr>
              <a:defRPr sz="18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1503" y="1345406"/>
            <a:ext cx="3760391" cy="4397872"/>
          </a:xfrm>
        </p:spPr>
        <p:txBody>
          <a:bodyPr/>
          <a:lstStyle>
            <a:lvl1pPr marL="0" indent="0">
              <a:buNone/>
              <a:defRPr sz="1313"/>
            </a:lvl1pPr>
            <a:lvl2pPr marL="428620" indent="0">
              <a:buNone/>
              <a:defRPr sz="1125"/>
            </a:lvl2pPr>
            <a:lvl3pPr marL="857240" indent="0">
              <a:buNone/>
              <a:defRPr sz="938"/>
            </a:lvl3pPr>
            <a:lvl4pPr marL="1285859" indent="0">
              <a:buNone/>
              <a:defRPr sz="844"/>
            </a:lvl4pPr>
            <a:lvl5pPr marL="1714478" indent="0">
              <a:buNone/>
              <a:defRPr sz="844"/>
            </a:lvl5pPr>
            <a:lvl6pPr marL="2143098" indent="0">
              <a:buNone/>
              <a:defRPr sz="844"/>
            </a:lvl6pPr>
            <a:lvl7pPr marL="2571718" indent="0">
              <a:buNone/>
              <a:defRPr sz="844"/>
            </a:lvl7pPr>
            <a:lvl8pPr marL="3000338" indent="0">
              <a:buNone/>
              <a:defRPr sz="844"/>
            </a:lvl8pPr>
            <a:lvl9pPr marL="3428958"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F6CD3D40-9849-7845-96F2-1E90F89BACE9}" type="datetime1">
              <a:rPr lang="fr-CA" smtClean="0"/>
              <a:t>2024-09-13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40360" y="4500562"/>
            <a:ext cx="6858000" cy="531317"/>
          </a:xfrm>
        </p:spPr>
        <p:txBody>
          <a:bodyPr anchor="b"/>
          <a:lstStyle>
            <a:lvl1pPr algn="l">
              <a:defRPr sz="1875" b="1"/>
            </a:lvl1pPr>
          </a:lstStyle>
          <a:p>
            <a:r>
              <a:rPr lang="en-US"/>
              <a:t>Click to edit Master title style</a:t>
            </a:r>
          </a:p>
        </p:txBody>
      </p:sp>
      <p:sp>
        <p:nvSpPr>
          <p:cNvPr id="3" name="Picture Placeholder 2"/>
          <p:cNvSpPr>
            <a:spLocks noGrp="1"/>
          </p:cNvSpPr>
          <p:nvPr>
            <p:ph type="pic" idx="1"/>
          </p:nvPr>
        </p:nvSpPr>
        <p:spPr>
          <a:xfrm>
            <a:off x="2240360" y="574477"/>
            <a:ext cx="6858000" cy="3857625"/>
          </a:xfrm>
        </p:spPr>
        <p:txBody>
          <a:bodyPr/>
          <a:lstStyle>
            <a:lvl1pPr marL="0" indent="0">
              <a:buNone/>
              <a:defRPr sz="3000"/>
            </a:lvl1pPr>
            <a:lvl2pPr marL="428620" indent="0">
              <a:buNone/>
              <a:defRPr sz="2625"/>
            </a:lvl2pPr>
            <a:lvl3pPr marL="857240" indent="0">
              <a:buNone/>
              <a:defRPr sz="2250"/>
            </a:lvl3pPr>
            <a:lvl4pPr marL="1285859" indent="0">
              <a:buNone/>
              <a:defRPr sz="1875"/>
            </a:lvl4pPr>
            <a:lvl5pPr marL="1714478" indent="0">
              <a:buNone/>
              <a:defRPr sz="1875"/>
            </a:lvl5pPr>
            <a:lvl6pPr marL="2143098" indent="0">
              <a:buNone/>
              <a:defRPr sz="1875"/>
            </a:lvl6pPr>
            <a:lvl7pPr marL="2571718" indent="0">
              <a:buNone/>
              <a:defRPr sz="1875"/>
            </a:lvl7pPr>
            <a:lvl8pPr marL="3000338" indent="0">
              <a:buNone/>
              <a:defRPr sz="1875"/>
            </a:lvl8pPr>
            <a:lvl9pPr marL="3428958" indent="0">
              <a:buNone/>
              <a:defRPr sz="1875"/>
            </a:lvl9pPr>
          </a:lstStyle>
          <a:p>
            <a:endParaRPr lang="en-US"/>
          </a:p>
        </p:txBody>
      </p:sp>
      <p:sp>
        <p:nvSpPr>
          <p:cNvPr id="4" name="Text Placeholder 3"/>
          <p:cNvSpPr>
            <a:spLocks noGrp="1"/>
          </p:cNvSpPr>
          <p:nvPr>
            <p:ph type="body" sz="half" idx="2"/>
          </p:nvPr>
        </p:nvSpPr>
        <p:spPr>
          <a:xfrm>
            <a:off x="2240360" y="5031879"/>
            <a:ext cx="6858000" cy="754558"/>
          </a:xfrm>
        </p:spPr>
        <p:txBody>
          <a:bodyPr/>
          <a:lstStyle>
            <a:lvl1pPr marL="0" indent="0">
              <a:buNone/>
              <a:defRPr sz="1313"/>
            </a:lvl1pPr>
            <a:lvl2pPr marL="428620" indent="0">
              <a:buNone/>
              <a:defRPr sz="1125"/>
            </a:lvl2pPr>
            <a:lvl3pPr marL="857240" indent="0">
              <a:buNone/>
              <a:defRPr sz="938"/>
            </a:lvl3pPr>
            <a:lvl4pPr marL="1285859" indent="0">
              <a:buNone/>
              <a:defRPr sz="844"/>
            </a:lvl4pPr>
            <a:lvl5pPr marL="1714478" indent="0">
              <a:buNone/>
              <a:defRPr sz="844"/>
            </a:lvl5pPr>
            <a:lvl6pPr marL="2143098" indent="0">
              <a:buNone/>
              <a:defRPr sz="844"/>
            </a:lvl6pPr>
            <a:lvl7pPr marL="2571718" indent="0">
              <a:buNone/>
              <a:defRPr sz="844"/>
            </a:lvl7pPr>
            <a:lvl8pPr marL="3000338" indent="0">
              <a:buNone/>
              <a:defRPr sz="844"/>
            </a:lvl8pPr>
            <a:lvl9pPr marL="3428958"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A738A76E-26B4-A242-869A-E450B7F56C62}" type="datetime1">
              <a:rPr lang="fr-CA" smtClean="0"/>
              <a:t>2024-09-13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1500" y="257473"/>
            <a:ext cx="10287000" cy="1071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71500" y="1500189"/>
            <a:ext cx="10287000" cy="4243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71500" y="5959085"/>
            <a:ext cx="2667000" cy="342305"/>
          </a:xfrm>
          <a:prstGeom prst="rect">
            <a:avLst/>
          </a:prstGeom>
        </p:spPr>
        <p:txBody>
          <a:bodyPr vert="horz" lIns="91440" tIns="45720" rIns="91440" bIns="45720" rtlCol="0" anchor="ctr"/>
          <a:lstStyle>
            <a:lvl1pPr algn="l">
              <a:defRPr sz="1125">
                <a:solidFill>
                  <a:schemeClr val="tx1">
                    <a:tint val="75000"/>
                  </a:schemeClr>
                </a:solidFill>
              </a:defRPr>
            </a:lvl1pPr>
          </a:lstStyle>
          <a:p>
            <a:fld id="{D0CADA93-AC09-8E4C-8202-C529447D8939}" type="datetime1">
              <a:rPr lang="fr-CA" smtClean="0"/>
              <a:t>2024-09-13</a:t>
            </a:fld>
            <a:endParaRPr lang="en-US"/>
          </a:p>
        </p:txBody>
      </p:sp>
      <p:sp>
        <p:nvSpPr>
          <p:cNvPr id="5" name="Footer Placeholder 4"/>
          <p:cNvSpPr>
            <a:spLocks noGrp="1"/>
          </p:cNvSpPr>
          <p:nvPr>
            <p:ph type="ftr" sz="quarter" idx="3"/>
          </p:nvPr>
        </p:nvSpPr>
        <p:spPr>
          <a:xfrm>
            <a:off x="3905251" y="5959085"/>
            <a:ext cx="3619500" cy="342305"/>
          </a:xfrm>
          <a:prstGeom prst="rect">
            <a:avLst/>
          </a:prstGeom>
        </p:spPr>
        <p:txBody>
          <a:bodyPr vert="horz" lIns="91440" tIns="45720" rIns="91440" bIns="45720" rtlCol="0" anchor="ctr"/>
          <a:lstStyle>
            <a:lvl1pPr algn="ctr">
              <a:defRPr sz="112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191500" y="5959085"/>
            <a:ext cx="2667000" cy="342305"/>
          </a:xfrm>
          <a:prstGeom prst="rect">
            <a:avLst/>
          </a:prstGeom>
        </p:spPr>
        <p:txBody>
          <a:bodyPr vert="horz" lIns="91440" tIns="45720" rIns="91440" bIns="45720" rtlCol="0" anchor="ctr"/>
          <a:lstStyle>
            <a:lvl1pPr algn="r">
              <a:defRPr sz="1125">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857240" rtl="0" eaLnBrk="1" latinLnBrk="0" hangingPunct="1">
        <a:spcBef>
          <a:spcPct val="0"/>
        </a:spcBef>
        <a:buNone/>
        <a:defRPr sz="4125" kern="1200">
          <a:solidFill>
            <a:schemeClr val="tx1"/>
          </a:solidFill>
          <a:latin typeface="+mj-lt"/>
          <a:ea typeface="+mj-ea"/>
          <a:cs typeface="+mj-cs"/>
        </a:defRPr>
      </a:lvl1pPr>
    </p:titleStyle>
    <p:bodyStyle>
      <a:lvl1pPr marL="321465" indent="-321465" algn="l" defTabSz="85724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06" indent="-267888" algn="l" defTabSz="85724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50" indent="-214310" algn="l" defTabSz="85724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69"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788"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08"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28"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48"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268"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9pPr>
    </p:bodyStyle>
    <p:otherStyle>
      <a:defPPr>
        <a:defRPr lang="en-US"/>
      </a:defPPr>
      <a:lvl1pPr marL="0" algn="l" defTabSz="857240" rtl="0" eaLnBrk="1" latinLnBrk="0" hangingPunct="1">
        <a:defRPr sz="1688" kern="1200">
          <a:solidFill>
            <a:schemeClr val="tx1"/>
          </a:solidFill>
          <a:latin typeface="+mn-lt"/>
          <a:ea typeface="+mn-ea"/>
          <a:cs typeface="+mn-cs"/>
        </a:defRPr>
      </a:lvl1pPr>
      <a:lvl2pPr marL="428620" algn="l" defTabSz="857240" rtl="0" eaLnBrk="1" latinLnBrk="0" hangingPunct="1">
        <a:defRPr sz="1688" kern="1200">
          <a:solidFill>
            <a:schemeClr val="tx1"/>
          </a:solidFill>
          <a:latin typeface="+mn-lt"/>
          <a:ea typeface="+mn-ea"/>
          <a:cs typeface="+mn-cs"/>
        </a:defRPr>
      </a:lvl2pPr>
      <a:lvl3pPr marL="857240" algn="l" defTabSz="857240" rtl="0" eaLnBrk="1" latinLnBrk="0" hangingPunct="1">
        <a:defRPr sz="1688" kern="1200">
          <a:solidFill>
            <a:schemeClr val="tx1"/>
          </a:solidFill>
          <a:latin typeface="+mn-lt"/>
          <a:ea typeface="+mn-ea"/>
          <a:cs typeface="+mn-cs"/>
        </a:defRPr>
      </a:lvl3pPr>
      <a:lvl4pPr marL="1285859" algn="l" defTabSz="857240" rtl="0" eaLnBrk="1" latinLnBrk="0" hangingPunct="1">
        <a:defRPr sz="1688" kern="1200">
          <a:solidFill>
            <a:schemeClr val="tx1"/>
          </a:solidFill>
          <a:latin typeface="+mn-lt"/>
          <a:ea typeface="+mn-ea"/>
          <a:cs typeface="+mn-cs"/>
        </a:defRPr>
      </a:lvl4pPr>
      <a:lvl5pPr marL="1714478" algn="l" defTabSz="857240" rtl="0" eaLnBrk="1" latinLnBrk="0" hangingPunct="1">
        <a:defRPr sz="1688" kern="1200">
          <a:solidFill>
            <a:schemeClr val="tx1"/>
          </a:solidFill>
          <a:latin typeface="+mn-lt"/>
          <a:ea typeface="+mn-ea"/>
          <a:cs typeface="+mn-cs"/>
        </a:defRPr>
      </a:lvl5pPr>
      <a:lvl6pPr marL="2143098" algn="l" defTabSz="857240" rtl="0" eaLnBrk="1" latinLnBrk="0" hangingPunct="1">
        <a:defRPr sz="1688" kern="1200">
          <a:solidFill>
            <a:schemeClr val="tx1"/>
          </a:solidFill>
          <a:latin typeface="+mn-lt"/>
          <a:ea typeface="+mn-ea"/>
          <a:cs typeface="+mn-cs"/>
        </a:defRPr>
      </a:lvl6pPr>
      <a:lvl7pPr marL="2571718" algn="l" defTabSz="857240" rtl="0" eaLnBrk="1" latinLnBrk="0" hangingPunct="1">
        <a:defRPr sz="1688" kern="1200">
          <a:solidFill>
            <a:schemeClr val="tx1"/>
          </a:solidFill>
          <a:latin typeface="+mn-lt"/>
          <a:ea typeface="+mn-ea"/>
          <a:cs typeface="+mn-cs"/>
        </a:defRPr>
      </a:lvl7pPr>
      <a:lvl8pPr marL="3000338" algn="l" defTabSz="857240" rtl="0" eaLnBrk="1" latinLnBrk="0" hangingPunct="1">
        <a:defRPr sz="1688" kern="1200">
          <a:solidFill>
            <a:schemeClr val="tx1"/>
          </a:solidFill>
          <a:latin typeface="+mn-lt"/>
          <a:ea typeface="+mn-ea"/>
          <a:cs typeface="+mn-cs"/>
        </a:defRPr>
      </a:lvl8pPr>
      <a:lvl9pPr marL="3428958" algn="l" defTabSz="857240" rtl="0" eaLnBrk="1" latinLnBrk="0" hangingPunct="1">
        <a:defRPr sz="16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11.png"/><Relationship Id="rId4" Type="http://schemas.openxmlformats.org/officeDocument/2006/relationships/image" Target="../media/image10.svg"/></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9.png"/><Relationship Id="rId7" Type="http://schemas.openxmlformats.org/officeDocument/2006/relationships/hyperlink" Target="mailto:https://www.youtube.com/watch?v=0YCxBxU6Jmw%20%20?v=0YCxBxU6Jmw"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5.gif"/><Relationship Id="rId5" Type="http://schemas.openxmlformats.org/officeDocument/2006/relationships/image" Target="../media/image11.png"/><Relationship Id="rId10" Type="http://schemas.openxmlformats.org/officeDocument/2006/relationships/image" Target="../media/image28.png"/><Relationship Id="rId4" Type="http://schemas.openxmlformats.org/officeDocument/2006/relationships/image" Target="../media/image10.svg"/><Relationship Id="rId9" Type="http://schemas.openxmlformats.org/officeDocument/2006/relationships/image" Target="../media/image27.sv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9.jpeg"/><Relationship Id="rId7" Type="http://schemas.openxmlformats.org/officeDocument/2006/relationships/image" Target="../media/image10.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2.png"/></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0.png"/><Relationship Id="rId3" Type="http://schemas.openxmlformats.org/officeDocument/2006/relationships/image" Target="../media/image33.jpeg"/><Relationship Id="rId7" Type="http://schemas.openxmlformats.org/officeDocument/2006/relationships/image" Target="../media/image37.png"/><Relationship Id="rId12"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11.png"/><Relationship Id="rId5" Type="http://schemas.openxmlformats.org/officeDocument/2006/relationships/image" Target="../media/image35.png"/><Relationship Id="rId10" Type="http://schemas.openxmlformats.org/officeDocument/2006/relationships/image" Target="../media/image10.svg"/><Relationship Id="rId4" Type="http://schemas.openxmlformats.org/officeDocument/2006/relationships/image" Target="../media/image34.png"/><Relationship Id="rId9" Type="http://schemas.openxmlformats.org/officeDocument/2006/relationships/image" Target="../media/image9.png"/><Relationship Id="rId1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48.png"/><Relationship Id="rId7"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3.gif"/><Relationship Id="rId5" Type="http://schemas.openxmlformats.org/officeDocument/2006/relationships/image" Target="../media/image5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png"/></Relationships>
</file>

<file path=ppt/slides/_rels/slide23.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70.png"/><Relationship Id="rId18" Type="http://schemas.openxmlformats.org/officeDocument/2006/relationships/image" Target="../media/image75.svg"/><Relationship Id="rId3" Type="http://schemas.openxmlformats.org/officeDocument/2006/relationships/image" Target="../media/image61.png"/><Relationship Id="rId21" Type="http://schemas.openxmlformats.org/officeDocument/2006/relationships/image" Target="../media/image78.png"/><Relationship Id="rId7" Type="http://schemas.openxmlformats.org/officeDocument/2006/relationships/image" Target="../media/image65.png"/><Relationship Id="rId12" Type="http://schemas.openxmlformats.org/officeDocument/2006/relationships/image" Target="../media/image69.svg"/><Relationship Id="rId17" Type="http://schemas.openxmlformats.org/officeDocument/2006/relationships/image" Target="../media/image74.png"/><Relationship Id="rId2" Type="http://schemas.openxmlformats.org/officeDocument/2006/relationships/notesSlide" Target="../notesSlides/notesSlide23.xml"/><Relationship Id="rId16" Type="http://schemas.openxmlformats.org/officeDocument/2006/relationships/image" Target="../media/image73.svg"/><Relationship Id="rId20" Type="http://schemas.openxmlformats.org/officeDocument/2006/relationships/image" Target="../media/image77.svg"/><Relationship Id="rId1" Type="http://schemas.openxmlformats.org/officeDocument/2006/relationships/slideLayout" Target="../slideLayouts/slideLayout7.xml"/><Relationship Id="rId6" Type="http://schemas.openxmlformats.org/officeDocument/2006/relationships/image" Target="../media/image64.svg"/><Relationship Id="rId11" Type="http://schemas.openxmlformats.org/officeDocument/2006/relationships/image" Target="../media/image68.png"/><Relationship Id="rId5" Type="http://schemas.openxmlformats.org/officeDocument/2006/relationships/image" Target="../media/image63.png"/><Relationship Id="rId15" Type="http://schemas.openxmlformats.org/officeDocument/2006/relationships/image" Target="../media/image72.png"/><Relationship Id="rId10" Type="http://schemas.openxmlformats.org/officeDocument/2006/relationships/image" Target="../media/image67.svg"/><Relationship Id="rId19" Type="http://schemas.openxmlformats.org/officeDocument/2006/relationships/image" Target="../media/image76.png"/><Relationship Id="rId4" Type="http://schemas.openxmlformats.org/officeDocument/2006/relationships/image" Target="../media/image62.svg"/><Relationship Id="rId9" Type="http://schemas.openxmlformats.org/officeDocument/2006/relationships/image" Target="../media/image66.png"/><Relationship Id="rId14" Type="http://schemas.openxmlformats.org/officeDocument/2006/relationships/image" Target="../media/image71.svg"/><Relationship Id="rId22" Type="http://schemas.openxmlformats.org/officeDocument/2006/relationships/image" Target="../media/image79.svg"/></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48.png"/><Relationship Id="rId7"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 Id="rId9"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87.svg"/><Relationship Id="rId5" Type="http://schemas.openxmlformats.org/officeDocument/2006/relationships/image" Target="../media/image86.png"/><Relationship Id="rId4" Type="http://schemas.openxmlformats.org/officeDocument/2006/relationships/image" Target="../media/image85.svg"/></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89.png"/><Relationship Id="rId4" Type="http://schemas.openxmlformats.org/officeDocument/2006/relationships/image" Target="../media/image88.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90.png"/></Relationships>
</file>

<file path=ppt/slides/_rels/slide3.xml.rels><?xml version="1.0" encoding="UTF-8" standalone="yes"?>
<Relationships xmlns="http://schemas.openxmlformats.org/package/2006/relationships"><Relationship Id="rId8" Type="http://schemas.openxmlformats.org/officeDocument/2006/relationships/hyperlink" Target="https://www.edcan.ca/wp-content/uploads/Discussion-Kit-September-2019-Hirsh.pdf" TargetMode="External"/><Relationship Id="rId3" Type="http://schemas.openxmlformats.org/officeDocument/2006/relationships/hyperlink" Target="https://archipel.uqam.ca/14430/1/D3905.pdf" TargetMode="External"/><Relationship Id="rId7" Type="http://schemas.openxmlformats.org/officeDocument/2006/relationships/hyperlink" Target="https://www.cipcd.ca/wp-content/uploads/2014/04/CSMB_-Guide_sujets-sensibles_final..pdf"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docs.google.com/document/d/1tuMuMVnI7soHLcTNxzCTqcpkun0ASHW_WvNuxphyyxA/edit" TargetMode="External"/><Relationship Id="rId5" Type="http://schemas.openxmlformats.org/officeDocument/2006/relationships/hyperlink" Target="https://www.learningforjustice.org/sites/default/files/2021-01/TT-Let-s-Talk-Publication-January-2020.pdf" TargetMode="External"/><Relationship Id="rId4" Type="http://schemas.openxmlformats.org/officeDocument/2006/relationships/hyperlink" Target="mailto:veronique.paul2@uqat.ca?subject=Question%20en%20lien%20avec%20le%20fascicule"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91.png"/></Relationships>
</file>

<file path=ppt/slides/_rels/slide3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94.png"/><Relationship Id="rId4" Type="http://schemas.openxmlformats.org/officeDocument/2006/relationships/image" Target="../media/image93.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96.png"/><Relationship Id="rId4" Type="http://schemas.openxmlformats.org/officeDocument/2006/relationships/image" Target="../media/image95.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35.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8.png"/><Relationship Id="rId7" Type="http://schemas.openxmlformats.org/officeDocument/2006/relationships/image" Target="../media/image103.sv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102.png"/><Relationship Id="rId5" Type="http://schemas.openxmlformats.org/officeDocument/2006/relationships/image" Target="../media/image101.svg"/><Relationship Id="rId10" Type="http://schemas.openxmlformats.org/officeDocument/2006/relationships/image" Target="../media/image28.png"/><Relationship Id="rId4" Type="http://schemas.openxmlformats.org/officeDocument/2006/relationships/image" Target="../media/image100.png"/><Relationship Id="rId9"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105.png"/><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107.png"/><Relationship Id="rId4" Type="http://schemas.openxmlformats.org/officeDocument/2006/relationships/image" Target="../media/image106.png"/></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108.png"/><Relationship Id="rId5" Type="http://schemas.openxmlformats.org/officeDocument/2006/relationships/image" Target="../media/image52.png"/><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109.svg"/><Relationship Id="rId4" Type="http://schemas.openxmlformats.org/officeDocument/2006/relationships/image" Target="../media/image61.png"/></Relationships>
</file>

<file path=ppt/slides/_rels/slide41.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10.png"/><Relationship Id="rId7" Type="http://schemas.openxmlformats.org/officeDocument/2006/relationships/image" Target="../media/image112.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48.png"/><Relationship Id="rId4" Type="http://schemas.openxmlformats.org/officeDocument/2006/relationships/image" Target="../media/image111.svg"/><Relationship Id="rId9" Type="http://schemas.openxmlformats.org/officeDocument/2006/relationships/image" Target="../media/image114.png"/></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115.png"/><Relationship Id="rId4" Type="http://schemas.openxmlformats.org/officeDocument/2006/relationships/image" Target="../media/image28.png"/></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5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hyperlink" Target="https://www.recitus.qc.ca/ressources/primaire/publication/aspects-de-societe" TargetMode="External"/><Relationship Id="rId3" Type="http://schemas.openxmlformats.org/officeDocument/2006/relationships/hyperlink" Target="https://archipel.uqam.ca/14430/1/D3905.pdf" TargetMode="External"/><Relationship Id="rId7" Type="http://schemas.openxmlformats.org/officeDocument/2006/relationships/hyperlink" Target="https://commons.wikimedia.org/w/index.php?curid=50647632" TargetMode="External"/><Relationship Id="rId12" Type="http://schemas.openxmlformats.org/officeDocument/2006/relationships/hyperlink" Target="https://doi.org/10.7202/1004074ar" TargetMode="External"/><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hyperlink" Target="https://www.makivik.org/wp-content/uploads/2013/02/welcome_to_nunavik.gif" TargetMode="External"/><Relationship Id="rId11" Type="http://schemas.openxmlformats.org/officeDocument/2006/relationships/hyperlink" Target="http://www.earth.google.com/" TargetMode="External"/><Relationship Id="rId5" Type="http://schemas.openxmlformats.org/officeDocument/2006/relationships/hyperlink" Target="https://www.itk.ca/wp-content/uploads/2019/04/ITK-Map-20190118-digital-rgb.pdf" TargetMode="External"/><Relationship Id="rId10" Type="http://schemas.openxmlformats.org/officeDocument/2006/relationships/hyperlink" Target="https://commons.wikimedia.org/wiki/File:Nouvelle-France_map-en.svg" TargetMode="External"/><Relationship Id="rId4" Type="http://schemas.openxmlformats.org/officeDocument/2006/relationships/hyperlink" Target="http://www.education.gouv.qc.ca/fileadmin/site_web/documents/education/jeunes/pfeq/PFEQ_univers-social_EN.pdf" TargetMode="External"/><Relationship Id="rId9" Type="http://schemas.openxmlformats.org/officeDocument/2006/relationships/hyperlink" Target="https://www.makivik.org/nunavik-map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sv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1.png"/><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19.pn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3.png"/><Relationship Id="rId7" Type="http://schemas.openxmlformats.org/officeDocument/2006/relationships/image" Target="../media/image10.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7.sv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5CE52ED-2075-F5EB-60EC-065AB78B34A0}"/>
              </a:ext>
            </a:extLst>
          </p:cNvPr>
          <p:cNvSpPr/>
          <p:nvPr/>
        </p:nvSpPr>
        <p:spPr>
          <a:xfrm>
            <a:off x="3086100" y="-104260"/>
            <a:ext cx="6150727" cy="2014142"/>
          </a:xfrm>
          <a:prstGeom prst="rect">
            <a:avLst/>
          </a:prstGeom>
          <a:noFill/>
        </p:spPr>
        <p:txBody>
          <a:bodyPr vert="horz" wrap="square" lIns="85725" tIns="42863" rIns="85725" bIns="42863" anchor="t" anchorCtr="1">
            <a:spAutoFit/>
            <a:scene3d>
              <a:camera prst="orthographicFront"/>
              <a:lightRig rig="threePt" dir="t"/>
            </a:scene3d>
            <a:sp3d>
              <a:bevelT w="0"/>
            </a:sp3d>
          </a:bodyPr>
          <a:lstStyle/>
          <a:p>
            <a:pPr algn="ctr"/>
            <a:r>
              <a:rPr lang="fr-CA" sz="5063" b="1" dirty="0">
                <a:ln w="9525">
                  <a:solidFill>
                    <a:srgbClr val="FFFD78"/>
                  </a:solidFill>
                  <a:prstDash val="solid"/>
                </a:ln>
                <a:solidFill>
                  <a:schemeClr val="accent5"/>
                </a:solidFill>
                <a:effectLst>
                  <a:outerShdw blurRad="12700" dist="38100" dir="2700000" algn="tl" rotWithShape="0">
                    <a:schemeClr val="accent5">
                      <a:lumMod val="60000"/>
                      <a:lumOff val="40000"/>
                    </a:schemeClr>
                  </a:outerShdw>
                </a:effectLst>
                <a:latin typeface="Open Sans" panose="020B0606030504020204" pitchFamily="34" charset="0"/>
                <a:ea typeface="Open Sans" panose="020B0606030504020204" pitchFamily="34" charset="0"/>
                <a:cs typeface="Open Sans" panose="020B0606030504020204" pitchFamily="34" charset="0"/>
              </a:rPr>
              <a:t>Univers social</a:t>
            </a:r>
          </a:p>
          <a:p>
            <a:pPr algn="ctr"/>
            <a:r>
              <a:rPr lang="fr-CA" sz="5063" b="1" dirty="0">
                <a:ln w="9525">
                  <a:solidFill>
                    <a:srgbClr val="FFFD78"/>
                  </a:solidFill>
                  <a:prstDash val="solid"/>
                </a:ln>
                <a:solidFill>
                  <a:schemeClr val="accent5">
                    <a:lumMod val="50000"/>
                  </a:schemeClr>
                </a:solidFill>
                <a:effectLst>
                  <a:outerShdw blurRad="12700" dist="38100" dir="2700000" algn="tl" rotWithShape="0">
                    <a:schemeClr val="accent5">
                      <a:lumMod val="60000"/>
                      <a:lumOff val="40000"/>
                    </a:schemeClr>
                  </a:outerShdw>
                </a:effectLst>
                <a:latin typeface="Open Sans" panose="020B0606030504020204" pitchFamily="34" charset="0"/>
                <a:ea typeface="Open Sans" panose="020B0606030504020204" pitchFamily="34" charset="0"/>
                <a:cs typeface="Open Sans" panose="020B0606030504020204" pitchFamily="34" charset="0"/>
              </a:rPr>
              <a:t>3</a:t>
            </a:r>
            <a:r>
              <a:rPr lang="fr-CA" sz="5063" b="1" baseline="30000" dirty="0">
                <a:ln w="9525">
                  <a:solidFill>
                    <a:srgbClr val="FFFD78"/>
                  </a:solidFill>
                  <a:prstDash val="solid"/>
                </a:ln>
                <a:solidFill>
                  <a:schemeClr val="accent5">
                    <a:lumMod val="50000"/>
                  </a:schemeClr>
                </a:solidFill>
                <a:effectLst>
                  <a:outerShdw blurRad="12700" dist="38100" dir="2700000" algn="tl" rotWithShape="0">
                    <a:schemeClr val="accent5">
                      <a:lumMod val="60000"/>
                      <a:lumOff val="40000"/>
                    </a:schemeClr>
                  </a:outerShdw>
                </a:effectLst>
                <a:latin typeface="Open Sans" panose="020B0606030504020204" pitchFamily="34" charset="0"/>
                <a:ea typeface="Open Sans" panose="020B0606030504020204" pitchFamily="34" charset="0"/>
                <a:cs typeface="Open Sans" panose="020B0606030504020204" pitchFamily="34" charset="0"/>
              </a:rPr>
              <a:t>e</a:t>
            </a:r>
            <a:r>
              <a:rPr lang="fr-CA" sz="5063" b="1" dirty="0">
                <a:ln w="9525">
                  <a:solidFill>
                    <a:srgbClr val="FFFD78"/>
                  </a:solidFill>
                  <a:prstDash val="solid"/>
                </a:ln>
                <a:solidFill>
                  <a:schemeClr val="accent5">
                    <a:lumMod val="50000"/>
                  </a:schemeClr>
                </a:solidFill>
                <a:effectLst>
                  <a:outerShdw blurRad="12700" dist="38100" dir="2700000" algn="tl" rotWithShape="0">
                    <a:schemeClr val="accent5">
                      <a:lumMod val="60000"/>
                      <a:lumOff val="40000"/>
                    </a:schemeClr>
                  </a:outerShdw>
                </a:effectLst>
                <a:latin typeface="Open Sans" panose="020B0606030504020204" pitchFamily="34" charset="0"/>
                <a:ea typeface="Open Sans" panose="020B0606030504020204" pitchFamily="34" charset="0"/>
                <a:cs typeface="Open Sans" panose="020B0606030504020204" pitchFamily="34" charset="0"/>
              </a:rPr>
              <a:t> année </a:t>
            </a:r>
          </a:p>
          <a:p>
            <a:pPr algn="ctr"/>
            <a:r>
              <a:rPr lang="fr-CA" sz="20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Cahier de l’élève</a:t>
            </a:r>
            <a:endParaRPr lang="fr-FR" sz="20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1" name="TextBox 11"/>
          <p:cNvSpPr txBox="1"/>
          <p:nvPr/>
        </p:nvSpPr>
        <p:spPr>
          <a:xfrm>
            <a:off x="2768762" y="1028111"/>
            <a:ext cx="3606477" cy="384721"/>
          </a:xfrm>
          <a:prstGeom prst="rect">
            <a:avLst/>
          </a:prstGeom>
        </p:spPr>
        <p:txBody>
          <a:bodyPr lIns="0" tIns="0" rIns="0" bIns="0" rtlCol="0" anchor="t">
            <a:spAutoFit/>
          </a:bodyPr>
          <a:lstStyle/>
          <a:p>
            <a:pPr algn="ctr">
              <a:lnSpc>
                <a:spcPts val="3149"/>
              </a:lnSpc>
            </a:pPr>
            <a:r>
              <a:rPr lang="en-US" sz="2250" dirty="0">
                <a:solidFill>
                  <a:srgbClr val="000000"/>
                </a:solidFill>
                <a:latin typeface="League Spartan"/>
              </a:rPr>
              <a:t>La province de Québec</a:t>
            </a:r>
          </a:p>
        </p:txBody>
      </p:sp>
      <p:pic>
        <p:nvPicPr>
          <p:cNvPr id="8" name="Picture 2">
            <a:extLst>
              <a:ext uri="{FF2B5EF4-FFF2-40B4-BE49-F238E27FC236}">
                <a16:creationId xmlns:a16="http://schemas.microsoft.com/office/drawing/2014/main" id="{8FB4E6A6-3181-BBF9-72E5-8291CFF3A9F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00546" y="141271"/>
            <a:ext cx="7639524" cy="805104"/>
          </a:xfrm>
          <a:prstGeom prst="rect">
            <a:avLst/>
          </a:prstGeom>
        </p:spPr>
      </p:pic>
      <p:pic>
        <p:nvPicPr>
          <p:cNvPr id="12" name="Picture 4">
            <a:extLst>
              <a:ext uri="{FF2B5EF4-FFF2-40B4-BE49-F238E27FC236}">
                <a16:creationId xmlns:a16="http://schemas.microsoft.com/office/drawing/2014/main" id="{274AA6EB-0D39-1DED-809B-139182B21D36}"/>
              </a:ext>
            </a:extLst>
          </p:cNvPr>
          <p:cNvPicPr>
            <a:picLocks noChangeAspect="1"/>
          </p:cNvPicPr>
          <p:nvPr/>
        </p:nvPicPr>
        <p:blipFill>
          <a:blip r:embed="rId5"/>
          <a:srcRect/>
          <a:stretch>
            <a:fillRect/>
          </a:stretch>
        </p:blipFill>
        <p:spPr>
          <a:xfrm>
            <a:off x="7938952" y="102472"/>
            <a:ext cx="1156682" cy="1156682"/>
          </a:xfrm>
          <a:prstGeom prst="rect">
            <a:avLst/>
          </a:prstGeom>
        </p:spPr>
      </p:pic>
      <p:sp>
        <p:nvSpPr>
          <p:cNvPr id="13" name="TextBox 30">
            <a:extLst>
              <a:ext uri="{FF2B5EF4-FFF2-40B4-BE49-F238E27FC236}">
                <a16:creationId xmlns:a16="http://schemas.microsoft.com/office/drawing/2014/main" id="{3D1A68A7-EFCC-D3AB-CB3B-71AFF1C31E8D}"/>
              </a:ext>
            </a:extLst>
          </p:cNvPr>
          <p:cNvSpPr txBox="1"/>
          <p:nvPr/>
        </p:nvSpPr>
        <p:spPr>
          <a:xfrm>
            <a:off x="2769619" y="117972"/>
            <a:ext cx="3882972" cy="572273"/>
          </a:xfrm>
          <a:prstGeom prst="rect">
            <a:avLst/>
          </a:prstGeom>
        </p:spPr>
        <p:txBody>
          <a:bodyPr wrap="square" lIns="0" tIns="0" rIns="0" bIns="0" rtlCol="0" anchor="t">
            <a:spAutoFit/>
          </a:bodyPr>
          <a:lstStyle/>
          <a:p>
            <a:pPr algn="ctr">
              <a:lnSpc>
                <a:spcPts val="5198"/>
              </a:lnSpc>
            </a:pPr>
            <a:r>
              <a:rPr lang="en-US" sz="1875" dirty="0">
                <a:solidFill>
                  <a:srgbClr val="737373"/>
                </a:solidFill>
                <a:latin typeface="League Spartan"/>
              </a:rPr>
              <a:t>Les techniques </a:t>
            </a:r>
            <a:r>
              <a:rPr lang="en-US" sz="1875" dirty="0" err="1">
                <a:solidFill>
                  <a:srgbClr val="737373"/>
                </a:solidFill>
                <a:latin typeface="League Spartan"/>
              </a:rPr>
              <a:t>en</a:t>
            </a:r>
            <a:r>
              <a:rPr lang="en-US" sz="1875" dirty="0">
                <a:solidFill>
                  <a:srgbClr val="737373"/>
                </a:solidFill>
                <a:latin typeface="League Spartan"/>
              </a:rPr>
              <a:t> </a:t>
            </a:r>
            <a:r>
              <a:rPr lang="en-US" sz="1875" dirty="0" err="1">
                <a:solidFill>
                  <a:srgbClr val="737373"/>
                </a:solidFill>
                <a:latin typeface="League Spartan"/>
              </a:rPr>
              <a:t>géographie</a:t>
            </a:r>
            <a:endParaRPr lang="en-US" sz="1875" dirty="0">
              <a:solidFill>
                <a:srgbClr val="737373"/>
              </a:solidFill>
              <a:latin typeface="League Spartan"/>
            </a:endParaRPr>
          </a:p>
        </p:txBody>
      </p:sp>
      <p:pic>
        <p:nvPicPr>
          <p:cNvPr id="22" name="Image 21">
            <a:extLst>
              <a:ext uri="{FF2B5EF4-FFF2-40B4-BE49-F238E27FC236}">
                <a16:creationId xmlns:a16="http://schemas.microsoft.com/office/drawing/2014/main" id="{6ABE9EF5-E19A-E203-B20D-1E978EC132B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38588" y="1502982"/>
            <a:ext cx="6452912" cy="4959724"/>
          </a:xfrm>
          <a:prstGeom prst="rect">
            <a:avLst/>
          </a:prstGeom>
        </p:spPr>
      </p:pic>
      <p:sp>
        <p:nvSpPr>
          <p:cNvPr id="3" name="Ellipse 2">
            <a:extLst>
              <a:ext uri="{FF2B5EF4-FFF2-40B4-BE49-F238E27FC236}">
                <a16:creationId xmlns:a16="http://schemas.microsoft.com/office/drawing/2014/main" id="{21573220-35C4-F0A5-AFC1-A22368C0969A}"/>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1" name="TextBox 11"/>
          <p:cNvSpPr txBox="1"/>
          <p:nvPr/>
        </p:nvSpPr>
        <p:spPr>
          <a:xfrm>
            <a:off x="2783532" y="969675"/>
            <a:ext cx="4147355" cy="384721"/>
          </a:xfrm>
          <a:prstGeom prst="rect">
            <a:avLst/>
          </a:prstGeom>
        </p:spPr>
        <p:txBody>
          <a:bodyPr wrap="square" lIns="0" tIns="0" rIns="0" bIns="0" rtlCol="0" anchor="t">
            <a:spAutoFit/>
          </a:bodyPr>
          <a:lstStyle/>
          <a:p>
            <a:pPr algn="ctr">
              <a:lnSpc>
                <a:spcPts val="3149"/>
              </a:lnSpc>
            </a:pPr>
            <a:r>
              <a:rPr lang="en-US" sz="2250" dirty="0">
                <a:solidFill>
                  <a:srgbClr val="000000"/>
                </a:solidFill>
                <a:latin typeface="League Spartan"/>
              </a:rPr>
              <a:t>Le Nunavik dans le Canada</a:t>
            </a:r>
          </a:p>
        </p:txBody>
      </p:sp>
      <p:pic>
        <p:nvPicPr>
          <p:cNvPr id="23" name="Picture 2">
            <a:extLst>
              <a:ext uri="{FF2B5EF4-FFF2-40B4-BE49-F238E27FC236}">
                <a16:creationId xmlns:a16="http://schemas.microsoft.com/office/drawing/2014/main" id="{A7C6A962-8433-F822-9EA4-751117768C2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00546" y="141271"/>
            <a:ext cx="7639524" cy="805104"/>
          </a:xfrm>
          <a:prstGeom prst="rect">
            <a:avLst/>
          </a:prstGeom>
        </p:spPr>
      </p:pic>
      <p:pic>
        <p:nvPicPr>
          <p:cNvPr id="24" name="Picture 4">
            <a:extLst>
              <a:ext uri="{FF2B5EF4-FFF2-40B4-BE49-F238E27FC236}">
                <a16:creationId xmlns:a16="http://schemas.microsoft.com/office/drawing/2014/main" id="{AFF1AFA0-ECBD-DFD9-E3CC-A66549BB56A9}"/>
              </a:ext>
            </a:extLst>
          </p:cNvPr>
          <p:cNvPicPr>
            <a:picLocks noChangeAspect="1"/>
          </p:cNvPicPr>
          <p:nvPr/>
        </p:nvPicPr>
        <p:blipFill>
          <a:blip r:embed="rId5"/>
          <a:srcRect/>
          <a:stretch>
            <a:fillRect/>
          </a:stretch>
        </p:blipFill>
        <p:spPr>
          <a:xfrm>
            <a:off x="7938952" y="102472"/>
            <a:ext cx="1156682" cy="1156682"/>
          </a:xfrm>
          <a:prstGeom prst="rect">
            <a:avLst/>
          </a:prstGeom>
        </p:spPr>
      </p:pic>
      <p:sp>
        <p:nvSpPr>
          <p:cNvPr id="25" name="TextBox 30">
            <a:extLst>
              <a:ext uri="{FF2B5EF4-FFF2-40B4-BE49-F238E27FC236}">
                <a16:creationId xmlns:a16="http://schemas.microsoft.com/office/drawing/2014/main" id="{015860C2-7B71-8A7D-15E4-228470148E92}"/>
              </a:ext>
            </a:extLst>
          </p:cNvPr>
          <p:cNvSpPr txBox="1"/>
          <p:nvPr/>
        </p:nvSpPr>
        <p:spPr>
          <a:xfrm>
            <a:off x="2769619" y="117972"/>
            <a:ext cx="3673553" cy="572273"/>
          </a:xfrm>
          <a:prstGeom prst="rect">
            <a:avLst/>
          </a:prstGeom>
        </p:spPr>
        <p:txBody>
          <a:bodyPr wrap="square" lIns="0" tIns="0" rIns="0" bIns="0" rtlCol="0" anchor="t">
            <a:spAutoFit/>
          </a:bodyPr>
          <a:lstStyle/>
          <a:p>
            <a:pPr algn="ctr">
              <a:lnSpc>
                <a:spcPts val="5198"/>
              </a:lnSpc>
            </a:pPr>
            <a:r>
              <a:rPr lang="en-US" sz="1875" dirty="0">
                <a:solidFill>
                  <a:srgbClr val="737373"/>
                </a:solidFill>
                <a:latin typeface="League Spartan"/>
              </a:rPr>
              <a:t>Les techniques </a:t>
            </a:r>
            <a:r>
              <a:rPr lang="en-US" sz="1875" dirty="0" err="1">
                <a:solidFill>
                  <a:srgbClr val="737373"/>
                </a:solidFill>
                <a:latin typeface="League Spartan"/>
              </a:rPr>
              <a:t>en</a:t>
            </a:r>
            <a:r>
              <a:rPr lang="en-US" sz="1875" dirty="0">
                <a:solidFill>
                  <a:srgbClr val="737373"/>
                </a:solidFill>
                <a:latin typeface="League Spartan"/>
              </a:rPr>
              <a:t> </a:t>
            </a:r>
            <a:r>
              <a:rPr lang="en-US" sz="1875" dirty="0" err="1">
                <a:solidFill>
                  <a:srgbClr val="737373"/>
                </a:solidFill>
                <a:latin typeface="League Spartan"/>
              </a:rPr>
              <a:t>géographie</a:t>
            </a:r>
            <a:endParaRPr lang="en-US" sz="1875" dirty="0">
              <a:solidFill>
                <a:srgbClr val="737373"/>
              </a:solidFill>
              <a:latin typeface="League Spartan"/>
            </a:endParaRPr>
          </a:p>
        </p:txBody>
      </p:sp>
      <p:pic>
        <p:nvPicPr>
          <p:cNvPr id="27" name="Image 26">
            <a:extLst>
              <a:ext uri="{FF2B5EF4-FFF2-40B4-BE49-F238E27FC236}">
                <a16:creationId xmlns:a16="http://schemas.microsoft.com/office/drawing/2014/main" id="{94FC7C0F-F909-6B85-03BD-B9507AAB5A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2520" y="1394122"/>
            <a:ext cx="5334000" cy="53459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Ellipse 2">
            <a:extLst>
              <a:ext uri="{FF2B5EF4-FFF2-40B4-BE49-F238E27FC236}">
                <a16:creationId xmlns:a16="http://schemas.microsoft.com/office/drawing/2014/main" id="{46EDF15C-2F71-6AB1-866B-E505500C476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10</a:t>
            </a:r>
          </a:p>
        </p:txBody>
      </p:sp>
      <p:grpSp>
        <p:nvGrpSpPr>
          <p:cNvPr id="5" name="Group 4">
            <a:extLst>
              <a:ext uri="{FF2B5EF4-FFF2-40B4-BE49-F238E27FC236}">
                <a16:creationId xmlns:a16="http://schemas.microsoft.com/office/drawing/2014/main" id="{BAC0540A-AEC2-488E-A754-E860DEE9536D}"/>
              </a:ext>
            </a:extLst>
          </p:cNvPr>
          <p:cNvGrpSpPr/>
          <p:nvPr/>
        </p:nvGrpSpPr>
        <p:grpSpPr>
          <a:xfrm>
            <a:off x="5781781" y="3256708"/>
            <a:ext cx="3173341" cy="1328544"/>
            <a:chOff x="0" y="0"/>
            <a:chExt cx="7620000" cy="5974684"/>
          </a:xfrm>
        </p:grpSpPr>
        <p:sp>
          <p:nvSpPr>
            <p:cNvPr id="6" name="Freeform 5">
              <a:extLst>
                <a:ext uri="{FF2B5EF4-FFF2-40B4-BE49-F238E27FC236}">
                  <a16:creationId xmlns:a16="http://schemas.microsoft.com/office/drawing/2014/main" id="{ACB1CA4B-1A11-64F0-D673-406FFC4CFB1C}"/>
                </a:ext>
              </a:extLst>
            </p:cNvPr>
            <p:cNvSpPr/>
            <p:nvPr/>
          </p:nvSpPr>
          <p:spPr>
            <a:xfrm>
              <a:off x="0" y="0"/>
              <a:ext cx="7620000" cy="5974684"/>
            </a:xfrm>
            <a:custGeom>
              <a:avLst/>
              <a:gdLst/>
              <a:ahLst/>
              <a:cxnLst/>
              <a:rect l="l" t="t" r="r" b="b"/>
              <a:pathLst>
                <a:path w="7620000" h="4347065">
                  <a:moveTo>
                    <a:pt x="7620000" y="3488545"/>
                  </a:moveTo>
                  <a:lnTo>
                    <a:pt x="7620000" y="222250"/>
                  </a:lnTo>
                  <a:cubicBezTo>
                    <a:pt x="7620000" y="100330"/>
                    <a:pt x="7519670" y="0"/>
                    <a:pt x="7397750" y="0"/>
                  </a:cubicBezTo>
                  <a:lnTo>
                    <a:pt x="222250" y="0"/>
                  </a:lnTo>
                  <a:cubicBezTo>
                    <a:pt x="100330" y="0"/>
                    <a:pt x="0" y="100330"/>
                    <a:pt x="0" y="222250"/>
                  </a:cubicBezTo>
                  <a:lnTo>
                    <a:pt x="0" y="3487276"/>
                  </a:lnTo>
                  <a:cubicBezTo>
                    <a:pt x="0" y="3610465"/>
                    <a:pt x="100330" y="3709526"/>
                    <a:pt x="222250" y="3709526"/>
                  </a:cubicBezTo>
                  <a:lnTo>
                    <a:pt x="3547110" y="3709526"/>
                  </a:lnTo>
                  <a:lnTo>
                    <a:pt x="3808730" y="4347065"/>
                  </a:lnTo>
                  <a:lnTo>
                    <a:pt x="4070350" y="3709526"/>
                  </a:lnTo>
                  <a:lnTo>
                    <a:pt x="7395210" y="3709526"/>
                  </a:lnTo>
                  <a:cubicBezTo>
                    <a:pt x="7519670" y="3710795"/>
                    <a:pt x="7620000" y="3611735"/>
                    <a:pt x="7620000" y="3488545"/>
                  </a:cubicBezTo>
                  <a:lnTo>
                    <a:pt x="7620000" y="3488545"/>
                  </a:lnTo>
                  <a:close/>
                </a:path>
              </a:pathLst>
            </a:custGeom>
            <a:solidFill>
              <a:srgbClr val="F7FBFF"/>
            </a:solidFill>
          </p:spPr>
          <p:txBody>
            <a:bodyPr/>
            <a:lstStyle/>
            <a:p>
              <a:r>
                <a:rPr lang="fr-CA" dirty="0"/>
                <a:t>Nous avions notre propre manière de faire des cartes du territoire. Écoute cette </a:t>
              </a:r>
              <a:r>
                <a:rPr lang="fr-CA" dirty="0">
                  <a:hlinkClick r:id="rId7"/>
                </a:rPr>
                <a:t>vidéo</a:t>
              </a:r>
              <a:r>
                <a:rPr lang="fr-CA" dirty="0"/>
                <a:t> pour en savoir plus!</a:t>
              </a:r>
            </a:p>
          </p:txBody>
        </p:sp>
      </p:grpSp>
      <p:pic>
        <p:nvPicPr>
          <p:cNvPr id="8" name="Graphique 7" descr="Badge Question Mark avec un remplissage uni">
            <a:extLst>
              <a:ext uri="{FF2B5EF4-FFF2-40B4-BE49-F238E27FC236}">
                <a16:creationId xmlns:a16="http://schemas.microsoft.com/office/drawing/2014/main" id="{221B35C3-45E5-BAE2-0ED0-9FD2FEE8A3A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681938">
            <a:off x="8440070" y="2805242"/>
            <a:ext cx="623758" cy="623758"/>
          </a:xfrm>
          <a:prstGeom prst="rect">
            <a:avLst/>
          </a:prstGeom>
        </p:spPr>
      </p:pic>
      <p:sp>
        <p:nvSpPr>
          <p:cNvPr id="9" name="TextBox 11">
            <a:extLst>
              <a:ext uri="{FF2B5EF4-FFF2-40B4-BE49-F238E27FC236}">
                <a16:creationId xmlns:a16="http://schemas.microsoft.com/office/drawing/2014/main" id="{DA5743B9-E69A-96B9-BF90-01E3E5150D33}"/>
              </a:ext>
            </a:extLst>
          </p:cNvPr>
          <p:cNvSpPr txBox="1"/>
          <p:nvPr/>
        </p:nvSpPr>
        <p:spPr>
          <a:xfrm>
            <a:off x="4843740" y="2944820"/>
            <a:ext cx="3673553" cy="352019"/>
          </a:xfrm>
          <a:prstGeom prst="rect">
            <a:avLst/>
          </a:prstGeom>
        </p:spPr>
        <p:txBody>
          <a:bodyPr wrap="square" lIns="0" tIns="0" rIns="0" bIns="0" rtlCol="0" anchor="t">
            <a:spAutoFit/>
          </a:bodyPr>
          <a:lstStyle/>
          <a:p>
            <a:pPr algn="ctr">
              <a:lnSpc>
                <a:spcPts val="3149"/>
              </a:lnSpc>
            </a:pPr>
            <a:r>
              <a:rPr lang="en-US" sz="1400" dirty="0" err="1">
                <a:solidFill>
                  <a:schemeClr val="tx2">
                    <a:lumMod val="75000"/>
                  </a:schemeClr>
                </a:solidFill>
                <a:latin typeface="League Spartan"/>
              </a:rPr>
              <a:t>Savais-tu</a:t>
            </a:r>
            <a:r>
              <a:rPr lang="en-US" sz="1400" dirty="0">
                <a:solidFill>
                  <a:schemeClr val="tx2">
                    <a:lumMod val="75000"/>
                  </a:schemeClr>
                </a:solidFill>
                <a:latin typeface="League Spartan"/>
              </a:rPr>
              <a:t> que…</a:t>
            </a:r>
          </a:p>
        </p:txBody>
      </p:sp>
      <p:pic>
        <p:nvPicPr>
          <p:cNvPr id="4" name="Picture 12">
            <a:extLst>
              <a:ext uri="{FF2B5EF4-FFF2-40B4-BE49-F238E27FC236}">
                <a16:creationId xmlns:a16="http://schemas.microsoft.com/office/drawing/2014/main" id="{1212CC2C-A7DC-7EB3-4D11-BBE865E760E3}"/>
              </a:ext>
            </a:extLst>
          </p:cNvPr>
          <p:cNvPicPr>
            <a:picLocks noChangeAspect="1"/>
          </p:cNvPicPr>
          <p:nvPr/>
        </p:nvPicPr>
        <p:blipFill>
          <a:blip r:embed="rId10"/>
          <a:srcRect/>
          <a:stretch>
            <a:fillRect/>
          </a:stretch>
        </p:blipFill>
        <p:spPr>
          <a:xfrm>
            <a:off x="5348254" y="4052799"/>
            <a:ext cx="3047303" cy="282215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BBD98C7-1037-AA7D-2FA8-F79788FBC808}"/>
              </a:ext>
            </a:extLst>
          </p:cNvPr>
          <p:cNvSpPr/>
          <p:nvPr/>
        </p:nvSpPr>
        <p:spPr>
          <a:xfrm>
            <a:off x="260935" y="940738"/>
            <a:ext cx="6302703" cy="56816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 2"/>
          <p:cNvGrpSpPr/>
          <p:nvPr/>
        </p:nvGrpSpPr>
        <p:grpSpPr>
          <a:xfrm>
            <a:off x="5799190" y="1969852"/>
            <a:ext cx="2904211" cy="3773076"/>
            <a:chOff x="6747932" y="2037079"/>
            <a:chExt cx="3321298" cy="5984241"/>
          </a:xfrm>
        </p:grpSpPr>
        <p:pic>
          <p:nvPicPr>
            <p:cNvPr id="5" name="Picture 5"/>
            <p:cNvPicPr>
              <a:picLocks noChangeAspect="1"/>
            </p:cNvPicPr>
            <p:nvPr/>
          </p:nvPicPr>
          <p:blipFill>
            <a:blip r:embed="rId3"/>
            <a:srcRect l="2265" r="2265"/>
            <a:stretch>
              <a:fillRect/>
            </a:stretch>
          </p:blipFill>
          <p:spPr>
            <a:xfrm>
              <a:off x="6747932" y="2037079"/>
              <a:ext cx="3321298" cy="1916330"/>
            </a:xfrm>
            <a:prstGeom prst="rect">
              <a:avLst/>
            </a:prstGeom>
          </p:spPr>
        </p:pic>
        <p:pic>
          <p:nvPicPr>
            <p:cNvPr id="6" name="Picture 6"/>
            <p:cNvPicPr>
              <a:picLocks noChangeAspect="1"/>
            </p:cNvPicPr>
            <p:nvPr/>
          </p:nvPicPr>
          <p:blipFill>
            <a:blip r:embed="rId4"/>
            <a:srcRect t="6726" b="6726"/>
            <a:stretch>
              <a:fillRect/>
            </a:stretch>
          </p:blipFill>
          <p:spPr>
            <a:xfrm>
              <a:off x="6747933" y="4074160"/>
              <a:ext cx="3310467" cy="1910080"/>
            </a:xfrm>
            <a:prstGeom prst="rect">
              <a:avLst/>
            </a:prstGeom>
          </p:spPr>
        </p:pic>
        <p:pic>
          <p:nvPicPr>
            <p:cNvPr id="7" name="Picture 7"/>
            <p:cNvPicPr>
              <a:picLocks noChangeAspect="1"/>
            </p:cNvPicPr>
            <p:nvPr/>
          </p:nvPicPr>
          <p:blipFill>
            <a:blip r:embed="rId5"/>
            <a:srcRect t="6726" b="6726"/>
            <a:stretch>
              <a:fillRect/>
            </a:stretch>
          </p:blipFill>
          <p:spPr>
            <a:xfrm>
              <a:off x="6747933" y="6111240"/>
              <a:ext cx="3310467" cy="1910080"/>
            </a:xfrm>
            <a:prstGeom prst="rect">
              <a:avLst/>
            </a:prstGeom>
          </p:spPr>
        </p:pic>
      </p:grpSp>
      <p:sp>
        <p:nvSpPr>
          <p:cNvPr id="12" name="TextBox 12"/>
          <p:cNvSpPr txBox="1"/>
          <p:nvPr/>
        </p:nvSpPr>
        <p:spPr>
          <a:xfrm>
            <a:off x="378802" y="1078529"/>
            <a:ext cx="6184836" cy="367408"/>
          </a:xfrm>
          <a:prstGeom prst="rect">
            <a:avLst/>
          </a:prstGeom>
        </p:spPr>
        <p:txBody>
          <a:bodyPr wrap="square" lIns="0" tIns="0" rIns="0" bIns="0" rtlCol="0" anchor="t">
            <a:spAutoFit/>
          </a:bodyPr>
          <a:lstStyle/>
          <a:p>
            <a:pPr algn="ctr">
              <a:lnSpc>
                <a:spcPts val="3149"/>
              </a:lnSpc>
            </a:pPr>
            <a:r>
              <a:rPr lang="en-US" sz="1800" dirty="0">
                <a:solidFill>
                  <a:srgbClr val="000000"/>
                </a:solidFill>
                <a:latin typeface="League Spartan"/>
              </a:rPr>
              <a:t>Les zones </a:t>
            </a:r>
            <a:r>
              <a:rPr lang="en-US" sz="1800" dirty="0" err="1">
                <a:solidFill>
                  <a:srgbClr val="000000"/>
                </a:solidFill>
                <a:latin typeface="League Spartan"/>
              </a:rPr>
              <a:t>climatiques</a:t>
            </a:r>
            <a:r>
              <a:rPr lang="en-US" sz="1800" dirty="0">
                <a:solidFill>
                  <a:srgbClr val="000000"/>
                </a:solidFill>
                <a:latin typeface="League Spartan"/>
              </a:rPr>
              <a:t> de la province de Québec</a:t>
            </a:r>
          </a:p>
        </p:txBody>
      </p:sp>
      <p:sp>
        <p:nvSpPr>
          <p:cNvPr id="15" name="TextBox 15"/>
          <p:cNvSpPr txBox="1"/>
          <p:nvPr/>
        </p:nvSpPr>
        <p:spPr>
          <a:xfrm>
            <a:off x="327460" y="5922234"/>
            <a:ext cx="6041256" cy="649730"/>
          </a:xfrm>
          <a:prstGeom prst="rect">
            <a:avLst/>
          </a:prstGeom>
        </p:spPr>
        <p:txBody>
          <a:bodyPr wrap="square" lIns="0" tIns="0" rIns="0" bIns="0" rtlCol="0" anchor="t">
            <a:spAutoFit/>
          </a:bodyPr>
          <a:lstStyle/>
          <a:p>
            <a:pPr marL="428620" indent="-428620">
              <a:lnSpc>
                <a:spcPct val="150000"/>
              </a:lnSpc>
              <a:buFont typeface="+mj-lt"/>
              <a:buAutoNum type="arabicPeriod"/>
            </a:pPr>
            <a:r>
              <a:rPr lang="en-US" sz="1500" dirty="0">
                <a:solidFill>
                  <a:schemeClr val="tx2">
                    <a:lumMod val="75000"/>
                  </a:schemeClr>
                </a:solidFill>
                <a:latin typeface="Open Sans Light"/>
              </a:rPr>
              <a:t>Quelle </a:t>
            </a:r>
            <a:r>
              <a:rPr lang="en-US" sz="1500" dirty="0" err="1">
                <a:solidFill>
                  <a:schemeClr val="tx2">
                    <a:lumMod val="75000"/>
                  </a:schemeClr>
                </a:solidFill>
                <a:latin typeface="Open Sans Light"/>
              </a:rPr>
              <a:t>est</a:t>
            </a:r>
            <a:r>
              <a:rPr lang="en-US" sz="1500" dirty="0">
                <a:solidFill>
                  <a:schemeClr val="tx2">
                    <a:lumMod val="75000"/>
                  </a:schemeClr>
                </a:solidFill>
                <a:latin typeface="Open Sans Light"/>
              </a:rPr>
              <a:t> la zone </a:t>
            </a:r>
            <a:r>
              <a:rPr lang="en-US" sz="1500" dirty="0" err="1">
                <a:solidFill>
                  <a:schemeClr val="tx2">
                    <a:lumMod val="75000"/>
                  </a:schemeClr>
                </a:solidFill>
                <a:latin typeface="Open Sans Light"/>
              </a:rPr>
              <a:t>climatique</a:t>
            </a:r>
            <a:r>
              <a:rPr lang="en-US" sz="1500" dirty="0">
                <a:solidFill>
                  <a:schemeClr val="tx2">
                    <a:lumMod val="75000"/>
                  </a:schemeClr>
                </a:solidFill>
                <a:latin typeface="Open Sans Light"/>
              </a:rPr>
              <a:t> </a:t>
            </a:r>
            <a:r>
              <a:rPr lang="en-US" sz="1500" dirty="0" err="1">
                <a:solidFill>
                  <a:schemeClr val="tx2">
                    <a:lumMod val="75000"/>
                  </a:schemeClr>
                </a:solidFill>
                <a:latin typeface="Open Sans Light"/>
              </a:rPr>
              <a:t>où</a:t>
            </a:r>
            <a:r>
              <a:rPr lang="en-US" sz="1500" dirty="0">
                <a:solidFill>
                  <a:schemeClr val="tx2">
                    <a:lumMod val="75000"/>
                  </a:schemeClr>
                </a:solidFill>
                <a:latin typeface="Open Sans Light"/>
              </a:rPr>
              <a:t> </a:t>
            </a:r>
            <a:r>
              <a:rPr lang="en-US" sz="1500" dirty="0" err="1">
                <a:solidFill>
                  <a:schemeClr val="tx2">
                    <a:lumMod val="75000"/>
                  </a:schemeClr>
                </a:solidFill>
                <a:latin typeface="Open Sans Light"/>
              </a:rPr>
              <a:t>tu</a:t>
            </a:r>
            <a:r>
              <a:rPr lang="en-US" sz="1500" dirty="0">
                <a:solidFill>
                  <a:schemeClr val="tx2">
                    <a:lumMod val="75000"/>
                  </a:schemeClr>
                </a:solidFill>
                <a:latin typeface="Open Sans Light"/>
              </a:rPr>
              <a:t> vis?</a:t>
            </a:r>
            <a:r>
              <a:rPr lang="en-US" sz="1500" dirty="0">
                <a:solidFill>
                  <a:schemeClr val="tx2">
                    <a:lumMod val="75000"/>
                  </a:schemeClr>
                </a:solidFill>
                <a:latin typeface="Arimo"/>
              </a:rPr>
              <a:t> ___________________</a:t>
            </a:r>
          </a:p>
          <a:p>
            <a:pPr marL="428620" indent="-428620">
              <a:lnSpc>
                <a:spcPct val="150000"/>
              </a:lnSpc>
              <a:buFont typeface="+mj-lt"/>
              <a:buAutoNum type="arabicPeriod"/>
            </a:pPr>
            <a:endParaRPr lang="en-US" sz="1500" i="1" u="sng" dirty="0">
              <a:solidFill>
                <a:srgbClr val="C00000"/>
              </a:solidFill>
              <a:latin typeface="Arimo"/>
            </a:endParaRPr>
          </a:p>
        </p:txBody>
      </p:sp>
      <p:pic>
        <p:nvPicPr>
          <p:cNvPr id="24" name="Picture 2">
            <a:extLst>
              <a:ext uri="{FF2B5EF4-FFF2-40B4-BE49-F238E27FC236}">
                <a16:creationId xmlns:a16="http://schemas.microsoft.com/office/drawing/2014/main" id="{92C1EF89-ADB9-EE62-2603-5017BF9136A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00546" y="141271"/>
            <a:ext cx="7639524" cy="805104"/>
          </a:xfrm>
          <a:prstGeom prst="rect">
            <a:avLst/>
          </a:prstGeom>
        </p:spPr>
      </p:pic>
      <p:pic>
        <p:nvPicPr>
          <p:cNvPr id="25" name="Picture 4">
            <a:extLst>
              <a:ext uri="{FF2B5EF4-FFF2-40B4-BE49-F238E27FC236}">
                <a16:creationId xmlns:a16="http://schemas.microsoft.com/office/drawing/2014/main" id="{FFEEFC91-7A1F-3990-B7E2-537D7D27281F}"/>
              </a:ext>
            </a:extLst>
          </p:cNvPr>
          <p:cNvPicPr>
            <a:picLocks noChangeAspect="1"/>
          </p:cNvPicPr>
          <p:nvPr/>
        </p:nvPicPr>
        <p:blipFill>
          <a:blip r:embed="rId8"/>
          <a:srcRect/>
          <a:stretch>
            <a:fillRect/>
          </a:stretch>
        </p:blipFill>
        <p:spPr>
          <a:xfrm>
            <a:off x="7938952" y="102472"/>
            <a:ext cx="1156682" cy="1156682"/>
          </a:xfrm>
          <a:prstGeom prst="rect">
            <a:avLst/>
          </a:prstGeom>
        </p:spPr>
      </p:pic>
      <p:sp>
        <p:nvSpPr>
          <p:cNvPr id="26" name="TextBox 30">
            <a:extLst>
              <a:ext uri="{FF2B5EF4-FFF2-40B4-BE49-F238E27FC236}">
                <a16:creationId xmlns:a16="http://schemas.microsoft.com/office/drawing/2014/main" id="{243F02B5-6975-3165-4734-EE86A2D4977D}"/>
              </a:ext>
            </a:extLst>
          </p:cNvPr>
          <p:cNvSpPr txBox="1"/>
          <p:nvPr/>
        </p:nvSpPr>
        <p:spPr>
          <a:xfrm>
            <a:off x="2769619" y="117972"/>
            <a:ext cx="3794019" cy="572273"/>
          </a:xfrm>
          <a:prstGeom prst="rect">
            <a:avLst/>
          </a:prstGeom>
        </p:spPr>
        <p:txBody>
          <a:bodyPr wrap="square" lIns="0" tIns="0" rIns="0" bIns="0" rtlCol="0" anchor="t">
            <a:spAutoFit/>
          </a:bodyPr>
          <a:lstStyle/>
          <a:p>
            <a:pPr algn="ctr">
              <a:lnSpc>
                <a:spcPts val="5198"/>
              </a:lnSpc>
            </a:pPr>
            <a:r>
              <a:rPr lang="en-US" sz="1875" dirty="0">
                <a:solidFill>
                  <a:srgbClr val="737373"/>
                </a:solidFill>
                <a:latin typeface="League Spartan"/>
              </a:rPr>
              <a:t>Les techniques </a:t>
            </a:r>
            <a:r>
              <a:rPr lang="en-US" sz="1875" dirty="0" err="1">
                <a:solidFill>
                  <a:srgbClr val="737373"/>
                </a:solidFill>
                <a:latin typeface="League Spartan"/>
              </a:rPr>
              <a:t>en</a:t>
            </a:r>
            <a:r>
              <a:rPr lang="en-US" sz="1875" dirty="0">
                <a:solidFill>
                  <a:srgbClr val="737373"/>
                </a:solidFill>
                <a:latin typeface="League Spartan"/>
              </a:rPr>
              <a:t> </a:t>
            </a:r>
            <a:r>
              <a:rPr lang="en-US" sz="1875" dirty="0" err="1">
                <a:solidFill>
                  <a:srgbClr val="737373"/>
                </a:solidFill>
                <a:latin typeface="League Spartan"/>
              </a:rPr>
              <a:t>géographie</a:t>
            </a:r>
            <a:endParaRPr lang="en-US" sz="1875" dirty="0">
              <a:solidFill>
                <a:srgbClr val="737373"/>
              </a:solidFill>
              <a:latin typeface="League Spartan"/>
            </a:endParaRPr>
          </a:p>
        </p:txBody>
      </p:sp>
      <p:sp>
        <p:nvSpPr>
          <p:cNvPr id="9" name="Ellipse 8">
            <a:extLst>
              <a:ext uri="{FF2B5EF4-FFF2-40B4-BE49-F238E27FC236}">
                <a16:creationId xmlns:a16="http://schemas.microsoft.com/office/drawing/2014/main" id="{52D5F740-F97E-DB62-4E39-02B39123E469}"/>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11</a:t>
            </a:r>
          </a:p>
        </p:txBody>
      </p:sp>
      <p:pic>
        <p:nvPicPr>
          <p:cNvPr id="4" name="Image 3">
            <a:extLst>
              <a:ext uri="{FF2B5EF4-FFF2-40B4-BE49-F238E27FC236}">
                <a16:creationId xmlns:a16="http://schemas.microsoft.com/office/drawing/2014/main" id="{BA8043FB-AB80-4971-A046-F6BC514F453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07520" y="1387145"/>
            <a:ext cx="3327400" cy="4521200"/>
          </a:xfrm>
          <a:prstGeom prst="rect">
            <a:avLst/>
          </a:prstGeom>
        </p:spPr>
      </p:pic>
      <p:cxnSp>
        <p:nvCxnSpPr>
          <p:cNvPr id="16" name="Connecteur droit 15">
            <a:extLst>
              <a:ext uri="{FF2B5EF4-FFF2-40B4-BE49-F238E27FC236}">
                <a16:creationId xmlns:a16="http://schemas.microsoft.com/office/drawing/2014/main" id="{9500DA2F-1699-0AEE-9FF3-19FC04AA0A3D}"/>
              </a:ext>
            </a:extLst>
          </p:cNvPr>
          <p:cNvCxnSpPr>
            <a:cxnSpLocks/>
          </p:cNvCxnSpPr>
          <p:nvPr/>
        </p:nvCxnSpPr>
        <p:spPr>
          <a:xfrm>
            <a:off x="3194137" y="3781547"/>
            <a:ext cx="2605053" cy="0"/>
          </a:xfrm>
          <a:prstGeom prst="line">
            <a:avLst/>
          </a:prstGeom>
          <a:ln w="34925"/>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7DA906C9-4CEC-5818-13C8-E1A5B35B0029}"/>
              </a:ext>
            </a:extLst>
          </p:cNvPr>
          <p:cNvCxnSpPr>
            <a:cxnSpLocks/>
          </p:cNvCxnSpPr>
          <p:nvPr/>
        </p:nvCxnSpPr>
        <p:spPr>
          <a:xfrm>
            <a:off x="3194137" y="2393245"/>
            <a:ext cx="2605053" cy="0"/>
          </a:xfrm>
          <a:prstGeom prst="line">
            <a:avLst/>
          </a:prstGeom>
          <a:ln w="34925"/>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79765C19-0E5F-244A-E9C4-EF6CDA4BEC49}"/>
              </a:ext>
            </a:extLst>
          </p:cNvPr>
          <p:cNvCxnSpPr>
            <a:cxnSpLocks/>
          </p:cNvCxnSpPr>
          <p:nvPr/>
        </p:nvCxnSpPr>
        <p:spPr>
          <a:xfrm>
            <a:off x="3135461" y="5154073"/>
            <a:ext cx="2663729" cy="0"/>
          </a:xfrm>
          <a:prstGeom prst="line">
            <a:avLst/>
          </a:prstGeom>
          <a:ln w="34925"/>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6" name="Freeform 6"/>
          <p:cNvSpPr/>
          <p:nvPr/>
        </p:nvSpPr>
        <p:spPr>
          <a:xfrm>
            <a:off x="222493" y="2412337"/>
            <a:ext cx="2075091" cy="192415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a:blip r:embed="rId3"/>
            <a:stretch>
              <a:fillRect l="-24921" r="-24921"/>
            </a:stretch>
          </a:blipFill>
        </p:spPr>
        <p:txBody>
          <a:bodyPr/>
          <a:lstStyle/>
          <a:p>
            <a:endParaRPr lang="fr-CA" sz="1583"/>
          </a:p>
        </p:txBody>
      </p:sp>
      <p:grpSp>
        <p:nvGrpSpPr>
          <p:cNvPr id="24" name="Group 24"/>
          <p:cNvGrpSpPr/>
          <p:nvPr/>
        </p:nvGrpSpPr>
        <p:grpSpPr>
          <a:xfrm>
            <a:off x="3939117" y="3900765"/>
            <a:ext cx="2338943" cy="1708108"/>
            <a:chOff x="0" y="0"/>
            <a:chExt cx="3326497" cy="2429309"/>
          </a:xfrm>
        </p:grpSpPr>
        <p:pic>
          <p:nvPicPr>
            <p:cNvPr id="25" name="Picture 25"/>
            <p:cNvPicPr>
              <a:picLocks noChangeAspect="1"/>
            </p:cNvPicPr>
            <p:nvPr/>
          </p:nvPicPr>
          <p:blipFill>
            <a:blip r:embed="rId4"/>
            <a:srcRect/>
            <a:stretch>
              <a:fillRect/>
            </a:stretch>
          </p:blipFill>
          <p:spPr>
            <a:xfrm>
              <a:off x="0" y="0"/>
              <a:ext cx="3326497" cy="2429309"/>
            </a:xfrm>
            <a:prstGeom prst="rect">
              <a:avLst/>
            </a:prstGeom>
          </p:spPr>
        </p:pic>
        <p:sp>
          <p:nvSpPr>
            <p:cNvPr id="26" name="TextBox 26"/>
            <p:cNvSpPr txBox="1"/>
            <p:nvPr/>
          </p:nvSpPr>
          <p:spPr>
            <a:xfrm>
              <a:off x="1640373" y="538391"/>
              <a:ext cx="1686121" cy="599960"/>
            </a:xfrm>
            <a:prstGeom prst="rect">
              <a:avLst/>
            </a:prstGeom>
          </p:spPr>
          <p:txBody>
            <a:bodyPr lIns="0" tIns="0" rIns="0" bIns="0" rtlCol="0" anchor="t">
              <a:spAutoFit/>
            </a:bodyPr>
            <a:lstStyle/>
            <a:p>
              <a:pPr algn="ctr">
                <a:lnSpc>
                  <a:spcPts val="1706"/>
                </a:lnSpc>
              </a:pPr>
              <a:r>
                <a:rPr lang="en-US" sz="1219" dirty="0">
                  <a:solidFill>
                    <a:srgbClr val="000000"/>
                  </a:solidFill>
                  <a:latin typeface="Open Sans Light"/>
                </a:rPr>
                <a:t>Bottes </a:t>
              </a:r>
              <a:r>
                <a:rPr lang="en-US" sz="1219" dirty="0" err="1">
                  <a:solidFill>
                    <a:srgbClr val="000000"/>
                  </a:solidFill>
                  <a:latin typeface="Open Sans Light"/>
                </a:rPr>
                <a:t>hydrofuges</a:t>
              </a:r>
              <a:endParaRPr lang="en-US" sz="1219" dirty="0">
                <a:solidFill>
                  <a:srgbClr val="000000"/>
                </a:solidFill>
                <a:latin typeface="Open Sans Light"/>
              </a:endParaRPr>
            </a:p>
          </p:txBody>
        </p:sp>
      </p:grpSp>
      <p:grpSp>
        <p:nvGrpSpPr>
          <p:cNvPr id="27" name="Group 27"/>
          <p:cNvGrpSpPr/>
          <p:nvPr/>
        </p:nvGrpSpPr>
        <p:grpSpPr>
          <a:xfrm>
            <a:off x="4720509" y="1956234"/>
            <a:ext cx="1812691" cy="2382880"/>
            <a:chOff x="0" y="0"/>
            <a:chExt cx="2578049" cy="3388985"/>
          </a:xfrm>
        </p:grpSpPr>
        <p:pic>
          <p:nvPicPr>
            <p:cNvPr id="28" name="Picture 28"/>
            <p:cNvPicPr>
              <a:picLocks noChangeAspect="1"/>
            </p:cNvPicPr>
            <p:nvPr/>
          </p:nvPicPr>
          <p:blipFill>
            <a:blip r:embed="rId5"/>
            <a:srcRect/>
            <a:stretch>
              <a:fillRect/>
            </a:stretch>
          </p:blipFill>
          <p:spPr>
            <a:xfrm>
              <a:off x="0" y="0"/>
              <a:ext cx="2578049" cy="3388985"/>
            </a:xfrm>
            <a:prstGeom prst="rect">
              <a:avLst/>
            </a:prstGeom>
          </p:spPr>
        </p:pic>
        <p:sp>
          <p:nvSpPr>
            <p:cNvPr id="29" name="TextBox 29"/>
            <p:cNvSpPr txBox="1"/>
            <p:nvPr/>
          </p:nvSpPr>
          <p:spPr>
            <a:xfrm>
              <a:off x="1691753" y="967044"/>
              <a:ext cx="886296" cy="289903"/>
            </a:xfrm>
            <a:prstGeom prst="rect">
              <a:avLst/>
            </a:prstGeom>
          </p:spPr>
          <p:txBody>
            <a:bodyPr wrap="square" lIns="0" tIns="0" rIns="0" bIns="0" rtlCol="0" anchor="t">
              <a:spAutoFit/>
            </a:bodyPr>
            <a:lstStyle/>
            <a:p>
              <a:pPr algn="ctr">
                <a:lnSpc>
                  <a:spcPts val="1706"/>
                </a:lnSpc>
              </a:pPr>
              <a:r>
                <a:rPr lang="en-US" sz="1219" dirty="0" err="1">
                  <a:solidFill>
                    <a:srgbClr val="000000"/>
                  </a:solidFill>
                  <a:latin typeface="Open Sans Light"/>
                </a:rPr>
                <a:t>poupées</a:t>
              </a:r>
              <a:endParaRPr lang="en-US" sz="1219" dirty="0">
                <a:solidFill>
                  <a:srgbClr val="000000"/>
                </a:solidFill>
                <a:latin typeface="Open Sans Light"/>
              </a:endParaRPr>
            </a:p>
          </p:txBody>
        </p:sp>
      </p:grpSp>
      <p:pic>
        <p:nvPicPr>
          <p:cNvPr id="31" name="Picture 31"/>
          <p:cNvPicPr>
            <a:picLocks noChangeAspect="1"/>
          </p:cNvPicPr>
          <p:nvPr/>
        </p:nvPicPr>
        <p:blipFill>
          <a:blip r:embed="rId6"/>
          <a:srcRect/>
          <a:stretch>
            <a:fillRect/>
          </a:stretch>
        </p:blipFill>
        <p:spPr>
          <a:xfrm>
            <a:off x="3399525" y="2732833"/>
            <a:ext cx="1809756" cy="1057815"/>
          </a:xfrm>
          <a:prstGeom prst="rect">
            <a:avLst/>
          </a:prstGeom>
        </p:spPr>
      </p:pic>
      <p:pic>
        <p:nvPicPr>
          <p:cNvPr id="32" name="Picture 32"/>
          <p:cNvPicPr>
            <a:picLocks noChangeAspect="1"/>
          </p:cNvPicPr>
          <p:nvPr/>
        </p:nvPicPr>
        <p:blipFill>
          <a:blip r:embed="rId7"/>
          <a:srcRect/>
          <a:stretch>
            <a:fillRect/>
          </a:stretch>
        </p:blipFill>
        <p:spPr>
          <a:xfrm>
            <a:off x="2297584" y="2524686"/>
            <a:ext cx="1157742" cy="1982437"/>
          </a:xfrm>
          <a:prstGeom prst="rect">
            <a:avLst/>
          </a:prstGeom>
        </p:spPr>
      </p:pic>
      <p:sp>
        <p:nvSpPr>
          <p:cNvPr id="33" name="TextBox 33"/>
          <p:cNvSpPr txBox="1"/>
          <p:nvPr/>
        </p:nvSpPr>
        <p:spPr>
          <a:xfrm>
            <a:off x="3103073" y="4060853"/>
            <a:ext cx="515495" cy="204480"/>
          </a:xfrm>
          <a:prstGeom prst="rect">
            <a:avLst/>
          </a:prstGeom>
        </p:spPr>
        <p:txBody>
          <a:bodyPr wrap="square" lIns="0" tIns="0" rIns="0" bIns="0" rtlCol="0" anchor="t">
            <a:spAutoFit/>
          </a:bodyPr>
          <a:lstStyle/>
          <a:p>
            <a:pPr algn="ctr">
              <a:lnSpc>
                <a:spcPts val="1733"/>
              </a:lnSpc>
            </a:pPr>
            <a:r>
              <a:rPr lang="en-US" sz="1238" dirty="0" err="1">
                <a:solidFill>
                  <a:srgbClr val="000000"/>
                </a:solidFill>
                <a:latin typeface="Open Sans Light"/>
              </a:rPr>
              <a:t>eau</a:t>
            </a:r>
            <a:endParaRPr lang="en-US" sz="1238" dirty="0">
              <a:solidFill>
                <a:srgbClr val="000000"/>
              </a:solidFill>
              <a:latin typeface="Open Sans Light"/>
            </a:endParaRPr>
          </a:p>
        </p:txBody>
      </p:sp>
      <p:pic>
        <p:nvPicPr>
          <p:cNvPr id="36" name="Picture 36"/>
          <p:cNvPicPr>
            <a:picLocks noChangeAspect="1"/>
          </p:cNvPicPr>
          <p:nvPr/>
        </p:nvPicPr>
        <p:blipFill>
          <a:blip r:embed="rId8"/>
          <a:srcRect/>
          <a:stretch>
            <a:fillRect/>
          </a:stretch>
        </p:blipFill>
        <p:spPr>
          <a:xfrm>
            <a:off x="3180869" y="5291781"/>
            <a:ext cx="2787293" cy="1472762"/>
          </a:xfrm>
          <a:prstGeom prst="rect">
            <a:avLst/>
          </a:prstGeom>
        </p:spPr>
      </p:pic>
      <p:sp>
        <p:nvSpPr>
          <p:cNvPr id="37" name="TextBox 37"/>
          <p:cNvSpPr txBox="1"/>
          <p:nvPr/>
        </p:nvSpPr>
        <p:spPr>
          <a:xfrm>
            <a:off x="3191766" y="5143658"/>
            <a:ext cx="593350" cy="191527"/>
          </a:xfrm>
          <a:prstGeom prst="rect">
            <a:avLst/>
          </a:prstGeom>
        </p:spPr>
        <p:txBody>
          <a:bodyPr wrap="square" lIns="0" tIns="0" rIns="0" bIns="0" rtlCol="0" anchor="t">
            <a:spAutoFit/>
          </a:bodyPr>
          <a:lstStyle/>
          <a:p>
            <a:pPr algn="ctr">
              <a:lnSpc>
                <a:spcPts val="1591"/>
              </a:lnSpc>
            </a:pPr>
            <a:r>
              <a:rPr lang="en-US" sz="1136" dirty="0" err="1">
                <a:solidFill>
                  <a:srgbClr val="000000"/>
                </a:solidFill>
                <a:latin typeface="Open Sans Light"/>
              </a:rPr>
              <a:t>maison</a:t>
            </a:r>
            <a:endParaRPr lang="en-US" sz="1136" dirty="0">
              <a:solidFill>
                <a:srgbClr val="000000"/>
              </a:solidFill>
              <a:latin typeface="Open Sans Light"/>
            </a:endParaRPr>
          </a:p>
        </p:txBody>
      </p:sp>
      <p:sp>
        <p:nvSpPr>
          <p:cNvPr id="39" name="TextBox 39"/>
          <p:cNvSpPr txBox="1"/>
          <p:nvPr/>
        </p:nvSpPr>
        <p:spPr>
          <a:xfrm>
            <a:off x="221716" y="1176427"/>
            <a:ext cx="8700567" cy="790216"/>
          </a:xfrm>
          <a:prstGeom prst="rect">
            <a:avLst/>
          </a:prstGeom>
        </p:spPr>
        <p:txBody>
          <a:bodyPr wrap="square" lIns="0" tIns="0" rIns="0" bIns="0" rtlCol="0" anchor="t">
            <a:spAutoFit/>
          </a:bodyPr>
          <a:lstStyle/>
          <a:p>
            <a:pPr algn="ctr">
              <a:lnSpc>
                <a:spcPts val="2063"/>
              </a:lnSpc>
            </a:pPr>
            <a:r>
              <a:rPr lang="fr-CA" sz="1500" dirty="0">
                <a:solidFill>
                  <a:srgbClr val="000000"/>
                </a:solidFill>
                <a:latin typeface="Open Sans Light"/>
              </a:rPr>
              <a:t>Un </a:t>
            </a:r>
            <a:r>
              <a:rPr lang="fr-CA" sz="1500" b="1" u="sng" dirty="0">
                <a:solidFill>
                  <a:srgbClr val="000000"/>
                </a:solidFill>
                <a:latin typeface="Open Sans Light"/>
              </a:rPr>
              <a:t>document </a:t>
            </a:r>
            <a:r>
              <a:rPr lang="fr-CA" sz="1500" dirty="0">
                <a:solidFill>
                  <a:srgbClr val="000000"/>
                </a:solidFill>
                <a:latin typeface="Open Sans Light"/>
              </a:rPr>
              <a:t>peut être une photo, un dessin ou un objet qui nous permet de mieux comprendre le passé et le présent. Il peut nous aider à comprendre l’organisation d’une société, ce qui a changé, ce qui est pareil, et la diversité d’une société.</a:t>
            </a:r>
          </a:p>
        </p:txBody>
      </p:sp>
      <p:pic>
        <p:nvPicPr>
          <p:cNvPr id="43" name="Picture 2">
            <a:extLst>
              <a:ext uri="{FF2B5EF4-FFF2-40B4-BE49-F238E27FC236}">
                <a16:creationId xmlns:a16="http://schemas.microsoft.com/office/drawing/2014/main" id="{6B25C753-4E49-2A3B-5523-29EA06117ED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07584" y="229797"/>
            <a:ext cx="7639524" cy="805104"/>
          </a:xfrm>
          <a:prstGeom prst="rect">
            <a:avLst/>
          </a:prstGeom>
        </p:spPr>
      </p:pic>
      <p:pic>
        <p:nvPicPr>
          <p:cNvPr id="44" name="Picture 4">
            <a:extLst>
              <a:ext uri="{FF2B5EF4-FFF2-40B4-BE49-F238E27FC236}">
                <a16:creationId xmlns:a16="http://schemas.microsoft.com/office/drawing/2014/main" id="{6C33E596-6433-DE24-26A1-126889DE5185}"/>
              </a:ext>
            </a:extLst>
          </p:cNvPr>
          <p:cNvPicPr>
            <a:picLocks noChangeAspect="1"/>
          </p:cNvPicPr>
          <p:nvPr/>
        </p:nvPicPr>
        <p:blipFill>
          <a:blip r:embed="rId11"/>
          <a:srcRect/>
          <a:stretch>
            <a:fillRect/>
          </a:stretch>
        </p:blipFill>
        <p:spPr>
          <a:xfrm>
            <a:off x="7938952" y="102472"/>
            <a:ext cx="1156682" cy="1156682"/>
          </a:xfrm>
          <a:prstGeom prst="rect">
            <a:avLst/>
          </a:prstGeom>
        </p:spPr>
      </p:pic>
      <p:sp>
        <p:nvSpPr>
          <p:cNvPr id="45" name="TextBox 30">
            <a:extLst>
              <a:ext uri="{FF2B5EF4-FFF2-40B4-BE49-F238E27FC236}">
                <a16:creationId xmlns:a16="http://schemas.microsoft.com/office/drawing/2014/main" id="{61F631DF-B52A-7EBA-3C63-7E767D61C06F}"/>
              </a:ext>
            </a:extLst>
          </p:cNvPr>
          <p:cNvSpPr txBox="1"/>
          <p:nvPr/>
        </p:nvSpPr>
        <p:spPr>
          <a:xfrm>
            <a:off x="2676657" y="206498"/>
            <a:ext cx="3368008" cy="572273"/>
          </a:xfrm>
          <a:prstGeom prst="rect">
            <a:avLst/>
          </a:prstGeom>
        </p:spPr>
        <p:txBody>
          <a:bodyPr wrap="square" lIns="0" tIns="0" rIns="0" bIns="0" rtlCol="0" anchor="t">
            <a:spAutoFit/>
          </a:bodyPr>
          <a:lstStyle/>
          <a:p>
            <a:pPr algn="ctr">
              <a:lnSpc>
                <a:spcPts val="5198"/>
              </a:lnSpc>
            </a:pPr>
            <a:r>
              <a:rPr lang="en-US" sz="1875" dirty="0" err="1">
                <a:solidFill>
                  <a:srgbClr val="737373"/>
                </a:solidFill>
                <a:latin typeface="League Spartan"/>
              </a:rPr>
              <a:t>Quels</a:t>
            </a:r>
            <a:r>
              <a:rPr lang="en-US" sz="1875" dirty="0">
                <a:solidFill>
                  <a:srgbClr val="737373"/>
                </a:solidFill>
                <a:latin typeface="League Spartan"/>
              </a:rPr>
              <a:t> </a:t>
            </a:r>
            <a:r>
              <a:rPr lang="en-US" sz="1875" dirty="0" err="1">
                <a:solidFill>
                  <a:srgbClr val="737373"/>
                </a:solidFill>
                <a:latin typeface="League Spartan"/>
              </a:rPr>
              <a:t>sont</a:t>
            </a:r>
            <a:r>
              <a:rPr lang="en-US" sz="1875" dirty="0">
                <a:solidFill>
                  <a:srgbClr val="737373"/>
                </a:solidFill>
                <a:latin typeface="League Spartan"/>
              </a:rPr>
              <a:t> les documents?</a:t>
            </a:r>
          </a:p>
        </p:txBody>
      </p:sp>
      <p:pic>
        <p:nvPicPr>
          <p:cNvPr id="47" name="Image 46">
            <a:extLst>
              <a:ext uri="{FF2B5EF4-FFF2-40B4-BE49-F238E27FC236}">
                <a16:creationId xmlns:a16="http://schemas.microsoft.com/office/drawing/2014/main" id="{65C69844-CA5F-00F5-FB64-9853CAAAA95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680" y="4452754"/>
            <a:ext cx="2942085" cy="19241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9" name="Image 48">
            <a:extLst>
              <a:ext uri="{FF2B5EF4-FFF2-40B4-BE49-F238E27FC236}">
                <a16:creationId xmlns:a16="http://schemas.microsoft.com/office/drawing/2014/main" id="{FD3B8439-3539-2A9B-ADDF-157FE552DD0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846316" y="2867595"/>
            <a:ext cx="1949931" cy="18084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1" name="Image 50">
            <a:extLst>
              <a:ext uri="{FF2B5EF4-FFF2-40B4-BE49-F238E27FC236}">
                <a16:creationId xmlns:a16="http://schemas.microsoft.com/office/drawing/2014/main" id="{D71BCFA0-D140-6F8E-3B0F-9E89CB7CF603}"/>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229479" y="4853117"/>
            <a:ext cx="2771015" cy="17081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Ellipse 2">
            <a:extLst>
              <a:ext uri="{FF2B5EF4-FFF2-40B4-BE49-F238E27FC236}">
                <a16:creationId xmlns:a16="http://schemas.microsoft.com/office/drawing/2014/main" id="{9C2D8F60-3CA2-B957-FE58-B16F4BD144ED}"/>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12</a:t>
            </a:r>
          </a:p>
        </p:txBody>
      </p:sp>
      <p:sp>
        <p:nvSpPr>
          <p:cNvPr id="4" name="Autre processus 3">
            <a:extLst>
              <a:ext uri="{FF2B5EF4-FFF2-40B4-BE49-F238E27FC236}">
                <a16:creationId xmlns:a16="http://schemas.microsoft.com/office/drawing/2014/main" id="{2A8FB3B0-26F0-14EE-1EC2-60884CCFB66A}"/>
              </a:ext>
            </a:extLst>
          </p:cNvPr>
          <p:cNvSpPr/>
          <p:nvPr/>
        </p:nvSpPr>
        <p:spPr>
          <a:xfrm>
            <a:off x="69375" y="2141748"/>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latin typeface="Open Sans" panose="020B0606030504020204" pitchFamily="34" charset="0"/>
                <a:ea typeface="Open Sans" panose="020B0606030504020204" pitchFamily="34" charset="0"/>
                <a:cs typeface="Open Sans" panose="020B0606030504020204" pitchFamily="34" charset="0"/>
              </a:rPr>
              <a:t>photos</a:t>
            </a:r>
          </a:p>
        </p:txBody>
      </p:sp>
      <p:sp>
        <p:nvSpPr>
          <p:cNvPr id="14" name="Autre processus 13">
            <a:extLst>
              <a:ext uri="{FF2B5EF4-FFF2-40B4-BE49-F238E27FC236}">
                <a16:creationId xmlns:a16="http://schemas.microsoft.com/office/drawing/2014/main" id="{1020C37B-C48A-25FE-4C22-EC9DE5847D55}"/>
              </a:ext>
            </a:extLst>
          </p:cNvPr>
          <p:cNvSpPr/>
          <p:nvPr/>
        </p:nvSpPr>
        <p:spPr>
          <a:xfrm>
            <a:off x="2600711" y="2154508"/>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atin typeface="Open Sans" panose="020B0606030504020204" pitchFamily="34" charset="0"/>
                <a:ea typeface="Open Sans" panose="020B0606030504020204" pitchFamily="34" charset="0"/>
                <a:cs typeface="Open Sans" panose="020B0606030504020204" pitchFamily="34" charset="0"/>
              </a:rPr>
              <a:t>dessins</a:t>
            </a:r>
          </a:p>
        </p:txBody>
      </p:sp>
      <p:sp>
        <p:nvSpPr>
          <p:cNvPr id="15" name="Autre processus 14">
            <a:extLst>
              <a:ext uri="{FF2B5EF4-FFF2-40B4-BE49-F238E27FC236}">
                <a16:creationId xmlns:a16="http://schemas.microsoft.com/office/drawing/2014/main" id="{BF6576EC-E61E-8510-4ED5-0BD6F1622A2B}"/>
              </a:ext>
            </a:extLst>
          </p:cNvPr>
          <p:cNvSpPr/>
          <p:nvPr/>
        </p:nvSpPr>
        <p:spPr>
          <a:xfrm>
            <a:off x="6519597" y="2154508"/>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atin typeface="Open Sans" panose="020B0606030504020204" pitchFamily="34" charset="0"/>
                <a:ea typeface="Open Sans" panose="020B0606030504020204" pitchFamily="34" charset="0"/>
                <a:cs typeface="Open Sans" panose="020B0606030504020204" pitchFamily="34" charset="0"/>
              </a:rPr>
              <a:t>objets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0" y="-17375"/>
            <a:ext cx="9144000" cy="6875375"/>
            <a:chOff x="0" y="0"/>
            <a:chExt cx="10058400" cy="10058400"/>
          </a:xfrm>
        </p:grpSpPr>
        <p:sp>
          <p:nvSpPr>
            <p:cNvPr id="3" name="AutoShape 3"/>
            <p:cNvSpPr/>
            <p:nvPr/>
          </p:nvSpPr>
          <p:spPr>
            <a:xfrm>
              <a:off x="0" y="0"/>
              <a:ext cx="10058400" cy="3314700"/>
            </a:xfrm>
            <a:prstGeom prst="rect">
              <a:avLst/>
            </a:prstGeom>
            <a:solidFill>
              <a:srgbClr val="1E6090"/>
            </a:solidFill>
          </p:spPr>
          <p:txBody>
            <a:bodyPr/>
            <a:lstStyle/>
            <a:p>
              <a:endParaRPr lang="fr-CA"/>
            </a:p>
          </p:txBody>
        </p:sp>
        <p:sp>
          <p:nvSpPr>
            <p:cNvPr id="4" name="AutoShape 4"/>
            <p:cNvSpPr/>
            <p:nvPr/>
          </p:nvSpPr>
          <p:spPr>
            <a:xfrm>
              <a:off x="0" y="3429000"/>
              <a:ext cx="3314700" cy="6629400"/>
            </a:xfrm>
            <a:prstGeom prst="rect">
              <a:avLst/>
            </a:prstGeom>
            <a:solidFill>
              <a:srgbClr val="C7D0D8"/>
            </a:solidFill>
          </p:spPr>
          <p:txBody>
            <a:bodyPr/>
            <a:lstStyle/>
            <a:p>
              <a:endParaRPr lang="fr-CA"/>
            </a:p>
          </p:txBody>
        </p:sp>
        <p:sp>
          <p:nvSpPr>
            <p:cNvPr id="5" name="AutoShape 5"/>
            <p:cNvSpPr/>
            <p:nvPr/>
          </p:nvSpPr>
          <p:spPr>
            <a:xfrm>
              <a:off x="3429000" y="3429000"/>
              <a:ext cx="6629400" cy="6629400"/>
            </a:xfrm>
            <a:prstGeom prst="rect">
              <a:avLst/>
            </a:prstGeom>
            <a:solidFill>
              <a:srgbClr val="9AA7B2"/>
            </a:solidFill>
          </p:spPr>
          <p:txBody>
            <a:bodyPr/>
            <a:lstStyle/>
            <a:p>
              <a:endParaRPr lang="fr-CA" sz="1583"/>
            </a:p>
          </p:txBody>
        </p:sp>
      </p:grpSp>
      <p:sp>
        <p:nvSpPr>
          <p:cNvPr id="6" name="TextBox 6"/>
          <p:cNvSpPr txBox="1"/>
          <p:nvPr/>
        </p:nvSpPr>
        <p:spPr>
          <a:xfrm>
            <a:off x="942569" y="493799"/>
            <a:ext cx="6969206" cy="815160"/>
          </a:xfrm>
          <a:prstGeom prst="rect">
            <a:avLst/>
          </a:prstGeom>
        </p:spPr>
        <p:txBody>
          <a:bodyPr wrap="square" lIns="0" tIns="0" rIns="0" bIns="0" rtlCol="0" anchor="t">
            <a:spAutoFit/>
          </a:bodyPr>
          <a:lstStyle/>
          <a:p>
            <a:pPr algn="ctr">
              <a:lnSpc>
                <a:spcPts val="6563"/>
              </a:lnSpc>
            </a:pPr>
            <a:r>
              <a:rPr lang="en-US" sz="4688" dirty="0">
                <a:solidFill>
                  <a:srgbClr val="F7FBFF"/>
                </a:solidFill>
                <a:latin typeface="League Spartan"/>
              </a:rPr>
              <a:t>Les aspects de </a:t>
            </a:r>
            <a:r>
              <a:rPr lang="en-US" sz="4688" dirty="0" err="1">
                <a:solidFill>
                  <a:srgbClr val="F7FBFF"/>
                </a:solidFill>
                <a:latin typeface="League Spartan"/>
              </a:rPr>
              <a:t>société</a:t>
            </a:r>
            <a:endParaRPr lang="en-US" sz="4688" dirty="0">
              <a:solidFill>
                <a:srgbClr val="F7FBFF"/>
              </a:solidFill>
              <a:latin typeface="League Spartan"/>
            </a:endParaRPr>
          </a:p>
        </p:txBody>
      </p:sp>
      <p:grpSp>
        <p:nvGrpSpPr>
          <p:cNvPr id="7" name="Group 7"/>
          <p:cNvGrpSpPr/>
          <p:nvPr/>
        </p:nvGrpSpPr>
        <p:grpSpPr>
          <a:xfrm>
            <a:off x="1143000" y="346282"/>
            <a:ext cx="2057403" cy="2105625"/>
            <a:chOff x="0" y="-68580"/>
            <a:chExt cx="2926086" cy="2994668"/>
          </a:xfrm>
        </p:grpSpPr>
        <p:grpSp>
          <p:nvGrpSpPr>
            <p:cNvPr id="8" name="Group 8"/>
            <p:cNvGrpSpPr/>
            <p:nvPr/>
          </p:nvGrpSpPr>
          <p:grpSpPr>
            <a:xfrm>
              <a:off x="0" y="-68580"/>
              <a:ext cx="2926086" cy="2994668"/>
              <a:chOff x="0" y="-19050"/>
              <a:chExt cx="812800" cy="831850"/>
            </a:xfrm>
          </p:grpSpPr>
          <p:sp>
            <p:nvSpPr>
              <p:cNvPr id="9" name="Freeform 9"/>
              <p:cNvSpPr/>
              <p:nvPr/>
            </p:nvSpPr>
            <p:spPr>
              <a:xfrm>
                <a:off x="0" y="0"/>
                <a:ext cx="125185" cy="138846"/>
              </a:xfrm>
              <a:custGeom>
                <a:avLst/>
                <a:gdLst/>
                <a:ahLst/>
                <a:cxnLst/>
                <a:rect l="l" t="t" r="r" b="b"/>
                <a:pathLst>
                  <a:path w="125185" h="138846">
                    <a:moveTo>
                      <a:pt x="0" y="0"/>
                    </a:moveTo>
                    <a:lnTo>
                      <a:pt x="125185" y="0"/>
                    </a:lnTo>
                    <a:lnTo>
                      <a:pt x="125185" y="138846"/>
                    </a:lnTo>
                    <a:lnTo>
                      <a:pt x="0" y="138846"/>
                    </a:lnTo>
                    <a:close/>
                  </a:path>
                </a:pathLst>
              </a:custGeom>
              <a:solidFill>
                <a:srgbClr val="1E6090"/>
              </a:solidFill>
            </p:spPr>
            <p:txBody>
              <a:bodyPr/>
              <a:lstStyle/>
              <a:p>
                <a:endParaRPr lang="fr-CA"/>
              </a:p>
            </p:txBody>
          </p:sp>
          <p:sp>
            <p:nvSpPr>
              <p:cNvPr id="10" name="TextBox 10"/>
              <p:cNvSpPr txBox="1"/>
              <p:nvPr/>
            </p:nvSpPr>
            <p:spPr>
              <a:xfrm>
                <a:off x="0" y="-19050"/>
                <a:ext cx="812800" cy="831850"/>
              </a:xfrm>
              <a:prstGeom prst="rect">
                <a:avLst/>
              </a:prstGeom>
            </p:spPr>
            <p:txBody>
              <a:bodyPr lIns="47625" tIns="47625" rIns="47625" bIns="47625" rtlCol="0" anchor="ctr"/>
              <a:lstStyle/>
              <a:p>
                <a:pPr algn="ctr">
                  <a:lnSpc>
                    <a:spcPts val="1575"/>
                  </a:lnSpc>
                </a:pPr>
                <a:endParaRPr sz="1583"/>
              </a:p>
            </p:txBody>
          </p:sp>
        </p:grpSp>
        <p:sp>
          <p:nvSpPr>
            <p:cNvPr id="11" name="TextBox 11"/>
            <p:cNvSpPr txBox="1"/>
            <p:nvPr/>
          </p:nvSpPr>
          <p:spPr>
            <a:xfrm>
              <a:off x="0" y="-80"/>
              <a:ext cx="450667" cy="493811"/>
            </a:xfrm>
            <a:prstGeom prst="rect">
              <a:avLst/>
            </a:prstGeom>
          </p:spPr>
          <p:txBody>
            <a:bodyPr lIns="0" tIns="0" rIns="0" bIns="0" rtlCol="0" anchor="t">
              <a:spAutoFit/>
            </a:bodyPr>
            <a:lstStyle/>
            <a:p>
              <a:pPr algn="ctr">
                <a:lnSpc>
                  <a:spcPts val="2889"/>
                </a:lnSpc>
              </a:pPr>
              <a:endParaRPr lang="en-US" sz="2063">
                <a:solidFill>
                  <a:srgbClr val="FFFFFF"/>
                </a:solidFill>
                <a:latin typeface="Open Sans Extra Bold"/>
              </a:endParaRPr>
            </a:p>
          </p:txBody>
        </p:sp>
      </p:grpSp>
      <p:sp>
        <p:nvSpPr>
          <p:cNvPr id="14" name="TextBox 14"/>
          <p:cNvSpPr txBox="1"/>
          <p:nvPr/>
        </p:nvSpPr>
        <p:spPr>
          <a:xfrm>
            <a:off x="-13511" y="4482087"/>
            <a:ext cx="1473386" cy="292901"/>
          </a:xfrm>
          <a:prstGeom prst="rect">
            <a:avLst/>
          </a:prstGeom>
        </p:spPr>
        <p:txBody>
          <a:bodyPr wrap="square" lIns="0" tIns="0" rIns="0" bIns="0" rtlCol="0" anchor="t">
            <a:spAutoFit/>
          </a:bodyPr>
          <a:lstStyle/>
          <a:p>
            <a:pPr algn="ctr">
              <a:lnSpc>
                <a:spcPts val="2363"/>
              </a:lnSpc>
            </a:pPr>
            <a:r>
              <a:rPr lang="en-US" sz="1875" dirty="0">
                <a:solidFill>
                  <a:srgbClr val="F7FBFF"/>
                </a:solidFill>
                <a:latin typeface="Open Sans Extra Bold"/>
              </a:rPr>
              <a:t>POLITIQUE</a:t>
            </a:r>
          </a:p>
        </p:txBody>
      </p:sp>
      <p:sp>
        <p:nvSpPr>
          <p:cNvPr id="15" name="TextBox 15"/>
          <p:cNvSpPr txBox="1"/>
          <p:nvPr/>
        </p:nvSpPr>
        <p:spPr>
          <a:xfrm>
            <a:off x="4427172" y="4670181"/>
            <a:ext cx="1026982" cy="292901"/>
          </a:xfrm>
          <a:prstGeom prst="rect">
            <a:avLst/>
          </a:prstGeom>
        </p:spPr>
        <p:txBody>
          <a:bodyPr wrap="square" lIns="0" tIns="0" rIns="0" bIns="0" rtlCol="0" anchor="t">
            <a:spAutoFit/>
          </a:bodyPr>
          <a:lstStyle/>
          <a:p>
            <a:pPr algn="ctr">
              <a:lnSpc>
                <a:spcPts val="2363"/>
              </a:lnSpc>
            </a:pPr>
            <a:r>
              <a:rPr lang="en-US" sz="1875">
                <a:solidFill>
                  <a:srgbClr val="F7FBFF"/>
                </a:solidFill>
                <a:latin typeface="Open Sans Extra Bold"/>
              </a:rPr>
              <a:t>SOCIAL</a:t>
            </a:r>
          </a:p>
        </p:txBody>
      </p:sp>
      <p:sp>
        <p:nvSpPr>
          <p:cNvPr id="16" name="TextBox 16"/>
          <p:cNvSpPr txBox="1"/>
          <p:nvPr/>
        </p:nvSpPr>
        <p:spPr>
          <a:xfrm>
            <a:off x="19448" y="4954117"/>
            <a:ext cx="2947850" cy="1694310"/>
          </a:xfrm>
          <a:prstGeom prst="rect">
            <a:avLst/>
          </a:prstGeom>
        </p:spPr>
        <p:txBody>
          <a:bodyPr wrap="square" lIns="0" tIns="0" rIns="0" bIns="0" rtlCol="0" anchor="t">
            <a:spAutoFit/>
          </a:bodyPr>
          <a:lstStyle/>
          <a:p>
            <a:pPr algn="ctr">
              <a:lnSpc>
                <a:spcPts val="1858"/>
              </a:lnSpc>
            </a:pPr>
            <a:r>
              <a:rPr lang="en-US" sz="1500" dirty="0" err="1">
                <a:solidFill>
                  <a:srgbClr val="000000"/>
                </a:solidFill>
                <a:latin typeface="Open Sans Light"/>
              </a:rPr>
              <a:t>Cet</a:t>
            </a:r>
            <a:r>
              <a:rPr lang="en-US" sz="1500" dirty="0">
                <a:solidFill>
                  <a:srgbClr val="000000"/>
                </a:solidFill>
                <a:latin typeface="Open Sans Light"/>
              </a:rPr>
              <a:t> aspect </a:t>
            </a:r>
            <a:r>
              <a:rPr lang="en-US" sz="1500" dirty="0" err="1">
                <a:solidFill>
                  <a:srgbClr val="000000"/>
                </a:solidFill>
                <a:latin typeface="Open Sans Light"/>
              </a:rPr>
              <a:t>traite</a:t>
            </a:r>
            <a:r>
              <a:rPr lang="en-US" sz="1500" dirty="0">
                <a:solidFill>
                  <a:srgbClr val="000000"/>
                </a:solidFill>
                <a:latin typeface="Open Sans Light"/>
              </a:rPr>
              <a:t> du </a:t>
            </a:r>
            <a:r>
              <a:rPr lang="en-US" sz="1500" dirty="0" err="1">
                <a:solidFill>
                  <a:srgbClr val="000000"/>
                </a:solidFill>
                <a:latin typeface="Open Sans Light"/>
              </a:rPr>
              <a:t>fonctionnement</a:t>
            </a:r>
            <a:r>
              <a:rPr lang="en-US" sz="1500" dirty="0">
                <a:solidFill>
                  <a:srgbClr val="000000"/>
                </a:solidFill>
                <a:latin typeface="Open Sans Light"/>
              </a:rPr>
              <a:t> du </a:t>
            </a:r>
            <a:r>
              <a:rPr lang="en-US" sz="1500" dirty="0" err="1">
                <a:solidFill>
                  <a:srgbClr val="000000"/>
                </a:solidFill>
                <a:latin typeface="Open Sans Light"/>
              </a:rPr>
              <a:t>pouvoir</a:t>
            </a:r>
            <a:r>
              <a:rPr lang="en-US" sz="1500" dirty="0">
                <a:solidFill>
                  <a:srgbClr val="000000"/>
                </a:solidFill>
                <a:latin typeface="Open Sans Light"/>
              </a:rPr>
              <a:t> </a:t>
            </a:r>
            <a:r>
              <a:rPr lang="en-US" sz="1500" dirty="0" err="1">
                <a:solidFill>
                  <a:srgbClr val="000000"/>
                </a:solidFill>
                <a:latin typeface="Open Sans Light"/>
              </a:rPr>
              <a:t>ou</a:t>
            </a:r>
            <a:r>
              <a:rPr lang="en-US" sz="1500" dirty="0">
                <a:solidFill>
                  <a:srgbClr val="000000"/>
                </a:solidFill>
                <a:latin typeface="Open Sans Light"/>
              </a:rPr>
              <a:t> de </a:t>
            </a:r>
            <a:r>
              <a:rPr lang="en-US" sz="1500" dirty="0" err="1">
                <a:solidFill>
                  <a:srgbClr val="000000"/>
                </a:solidFill>
                <a:latin typeface="Open Sans Light"/>
              </a:rPr>
              <a:t>l’autorité</a:t>
            </a:r>
            <a:r>
              <a:rPr lang="en-US" sz="1500" dirty="0">
                <a:solidFill>
                  <a:srgbClr val="000000"/>
                </a:solidFill>
                <a:latin typeface="Open Sans Light"/>
              </a:rPr>
              <a:t> dans </a:t>
            </a:r>
            <a:r>
              <a:rPr lang="en-US" sz="1500" dirty="0" err="1">
                <a:solidFill>
                  <a:srgbClr val="000000"/>
                </a:solidFill>
                <a:latin typeface="Open Sans Light"/>
              </a:rPr>
              <a:t>une</a:t>
            </a:r>
            <a:r>
              <a:rPr lang="en-US" sz="1500" dirty="0">
                <a:solidFill>
                  <a:srgbClr val="000000"/>
                </a:solidFill>
                <a:latin typeface="Open Sans Light"/>
              </a:rPr>
              <a:t> </a:t>
            </a:r>
            <a:r>
              <a:rPr lang="en-US" sz="1500" dirty="0" err="1">
                <a:solidFill>
                  <a:srgbClr val="000000"/>
                </a:solidFill>
                <a:latin typeface="Open Sans Light"/>
              </a:rPr>
              <a:t>société</a:t>
            </a:r>
            <a:r>
              <a:rPr lang="en-US" sz="1500" dirty="0">
                <a:solidFill>
                  <a:srgbClr val="000000"/>
                </a:solidFill>
                <a:latin typeface="Open Sans Light"/>
              </a:rPr>
              <a:t>. </a:t>
            </a:r>
            <a:r>
              <a:rPr lang="en-US" sz="1500" dirty="0" err="1">
                <a:solidFill>
                  <a:srgbClr val="000000"/>
                </a:solidFill>
                <a:latin typeface="Open Sans Light"/>
              </a:rPr>
              <a:t>L’aspect</a:t>
            </a:r>
            <a:r>
              <a:rPr lang="en-US" sz="1500" dirty="0">
                <a:solidFill>
                  <a:srgbClr val="000000"/>
                </a:solidFill>
                <a:latin typeface="Open Sans Light"/>
              </a:rPr>
              <a:t> politique </a:t>
            </a:r>
            <a:r>
              <a:rPr lang="en-US" sz="1500" dirty="0" err="1">
                <a:solidFill>
                  <a:srgbClr val="000000"/>
                </a:solidFill>
                <a:latin typeface="Open Sans Light"/>
              </a:rPr>
              <a:t>peut</a:t>
            </a:r>
            <a:r>
              <a:rPr lang="en-US" sz="1500" dirty="0">
                <a:solidFill>
                  <a:srgbClr val="000000"/>
                </a:solidFill>
                <a:latin typeface="Open Sans Light"/>
              </a:rPr>
              <a:t> </a:t>
            </a:r>
            <a:r>
              <a:rPr lang="en-US" sz="1500" dirty="0" err="1">
                <a:solidFill>
                  <a:srgbClr val="000000"/>
                </a:solidFill>
                <a:latin typeface="Open Sans Light"/>
              </a:rPr>
              <a:t>être</a:t>
            </a:r>
            <a:r>
              <a:rPr lang="en-US" sz="1500" dirty="0">
                <a:solidFill>
                  <a:srgbClr val="000000"/>
                </a:solidFill>
                <a:latin typeface="Open Sans Light"/>
              </a:rPr>
              <a:t> </a:t>
            </a:r>
            <a:r>
              <a:rPr lang="en-US" sz="1500" dirty="0" err="1">
                <a:solidFill>
                  <a:srgbClr val="000000"/>
                </a:solidFill>
                <a:latin typeface="Open Sans Light"/>
              </a:rPr>
              <a:t>à</a:t>
            </a:r>
            <a:r>
              <a:rPr lang="en-US" sz="1500" dirty="0">
                <a:solidFill>
                  <a:srgbClr val="000000"/>
                </a:solidFill>
                <a:latin typeface="Open Sans Light"/>
              </a:rPr>
              <a:t> </a:t>
            </a:r>
            <a:r>
              <a:rPr lang="en-US" sz="1500" dirty="0" err="1">
                <a:solidFill>
                  <a:srgbClr val="000000"/>
                </a:solidFill>
                <a:latin typeface="Open Sans Light"/>
              </a:rPr>
              <a:t>propos</a:t>
            </a:r>
            <a:r>
              <a:rPr lang="en-US" sz="1500" dirty="0">
                <a:solidFill>
                  <a:srgbClr val="000000"/>
                </a:solidFill>
                <a:latin typeface="Open Sans Light"/>
              </a:rPr>
              <a:t> de </a:t>
            </a:r>
            <a:r>
              <a:rPr lang="en-US" sz="1500" dirty="0" err="1">
                <a:solidFill>
                  <a:srgbClr val="000000"/>
                </a:solidFill>
                <a:latin typeface="Open Sans Light"/>
              </a:rPr>
              <a:t>différents</a:t>
            </a:r>
            <a:r>
              <a:rPr lang="en-US" sz="1500" dirty="0">
                <a:solidFill>
                  <a:srgbClr val="000000"/>
                </a:solidFill>
                <a:latin typeface="Open Sans Light"/>
              </a:rPr>
              <a:t> </a:t>
            </a:r>
            <a:r>
              <a:rPr lang="en-US" sz="1500" dirty="0" err="1">
                <a:solidFill>
                  <a:srgbClr val="000000"/>
                </a:solidFill>
                <a:latin typeface="Open Sans Light"/>
              </a:rPr>
              <a:t>sujets</a:t>
            </a:r>
            <a:r>
              <a:rPr lang="en-US" sz="1500" dirty="0">
                <a:solidFill>
                  <a:srgbClr val="000000"/>
                </a:solidFill>
                <a:latin typeface="Open Sans Light"/>
              </a:rPr>
              <a:t>, </a:t>
            </a:r>
            <a:r>
              <a:rPr lang="en-US" sz="1500" dirty="0" err="1">
                <a:solidFill>
                  <a:srgbClr val="000000"/>
                </a:solidFill>
                <a:latin typeface="Open Sans Light"/>
              </a:rPr>
              <a:t>comme</a:t>
            </a:r>
            <a:r>
              <a:rPr lang="en-US" sz="1500" dirty="0">
                <a:solidFill>
                  <a:srgbClr val="000000"/>
                </a:solidFill>
                <a:latin typeface="Open Sans Light"/>
              </a:rPr>
              <a:t> des </a:t>
            </a:r>
            <a:r>
              <a:rPr lang="en-US" sz="1500" dirty="0" err="1">
                <a:solidFill>
                  <a:srgbClr val="000000"/>
                </a:solidFill>
                <a:latin typeface="Open Sans Light"/>
              </a:rPr>
              <a:t>idées</a:t>
            </a:r>
            <a:r>
              <a:rPr lang="en-US" sz="1500" dirty="0">
                <a:solidFill>
                  <a:srgbClr val="000000"/>
                </a:solidFill>
                <a:latin typeface="Open Sans Light"/>
              </a:rPr>
              <a:t> politiques, des </a:t>
            </a:r>
            <a:r>
              <a:rPr lang="en-US" sz="1500" dirty="0" err="1">
                <a:solidFill>
                  <a:srgbClr val="000000"/>
                </a:solidFill>
                <a:latin typeface="Open Sans Light"/>
              </a:rPr>
              <a:t>règlements</a:t>
            </a:r>
            <a:r>
              <a:rPr lang="en-US" sz="1500" dirty="0">
                <a:solidFill>
                  <a:srgbClr val="000000"/>
                </a:solidFill>
                <a:latin typeface="Open Sans Light"/>
              </a:rPr>
              <a:t> </a:t>
            </a:r>
            <a:r>
              <a:rPr lang="en-US" sz="1500" dirty="0" err="1">
                <a:solidFill>
                  <a:srgbClr val="000000"/>
                </a:solidFill>
                <a:latin typeface="Open Sans Light"/>
              </a:rPr>
              <a:t>ou</a:t>
            </a:r>
            <a:r>
              <a:rPr lang="en-US" sz="1500" dirty="0">
                <a:solidFill>
                  <a:srgbClr val="000000"/>
                </a:solidFill>
                <a:latin typeface="Open Sans Light"/>
              </a:rPr>
              <a:t> des </a:t>
            </a:r>
            <a:r>
              <a:rPr lang="en-US" sz="1500" dirty="0" err="1">
                <a:solidFill>
                  <a:srgbClr val="000000"/>
                </a:solidFill>
                <a:latin typeface="Open Sans Light"/>
              </a:rPr>
              <a:t>lois</a:t>
            </a:r>
            <a:r>
              <a:rPr lang="en-US" sz="1500" dirty="0">
                <a:solidFill>
                  <a:srgbClr val="000000"/>
                </a:solidFill>
                <a:latin typeface="Open Sans Light"/>
              </a:rPr>
              <a:t>, etc.</a:t>
            </a:r>
          </a:p>
        </p:txBody>
      </p:sp>
      <p:sp>
        <p:nvSpPr>
          <p:cNvPr id="17" name="TextBox 17"/>
          <p:cNvSpPr txBox="1"/>
          <p:nvPr/>
        </p:nvSpPr>
        <p:spPr>
          <a:xfrm>
            <a:off x="3276737" y="5267912"/>
            <a:ext cx="5761553" cy="963341"/>
          </a:xfrm>
          <a:prstGeom prst="rect">
            <a:avLst/>
          </a:prstGeom>
        </p:spPr>
        <p:txBody>
          <a:bodyPr wrap="square" lIns="0" tIns="0" rIns="0" bIns="0" rtlCol="0" anchor="t">
            <a:spAutoFit/>
          </a:bodyPr>
          <a:lstStyle/>
          <a:p>
            <a:pPr algn="ctr">
              <a:lnSpc>
                <a:spcPts val="1858"/>
              </a:lnSpc>
            </a:pPr>
            <a:r>
              <a:rPr lang="en-US" sz="1500" dirty="0" err="1">
                <a:solidFill>
                  <a:srgbClr val="000000"/>
                </a:solidFill>
                <a:latin typeface="Open Sans Light"/>
              </a:rPr>
              <a:t>Cet</a:t>
            </a:r>
            <a:r>
              <a:rPr lang="en-US" sz="1500" dirty="0">
                <a:solidFill>
                  <a:srgbClr val="000000"/>
                </a:solidFill>
                <a:latin typeface="Open Sans Light"/>
              </a:rPr>
              <a:t> aspect </a:t>
            </a:r>
            <a:r>
              <a:rPr lang="en-US" sz="1500" dirty="0" err="1">
                <a:solidFill>
                  <a:srgbClr val="000000"/>
                </a:solidFill>
                <a:latin typeface="Open Sans Light"/>
              </a:rPr>
              <a:t>traite</a:t>
            </a:r>
            <a:r>
              <a:rPr lang="en-US" sz="1500" dirty="0">
                <a:solidFill>
                  <a:srgbClr val="000000"/>
                </a:solidFill>
                <a:latin typeface="Open Sans Light"/>
              </a:rPr>
              <a:t> des </a:t>
            </a:r>
            <a:r>
              <a:rPr lang="en-US" sz="1500" dirty="0" err="1">
                <a:solidFill>
                  <a:srgbClr val="000000"/>
                </a:solidFill>
                <a:latin typeface="Open Sans Light"/>
              </a:rPr>
              <a:t>charactéristiques</a:t>
            </a:r>
            <a:r>
              <a:rPr lang="en-US" sz="1500" dirty="0">
                <a:solidFill>
                  <a:srgbClr val="000000"/>
                </a:solidFill>
                <a:latin typeface="Open Sans Light"/>
              </a:rPr>
              <a:t> </a:t>
            </a:r>
            <a:r>
              <a:rPr lang="en-US" sz="1500" dirty="0" err="1">
                <a:solidFill>
                  <a:srgbClr val="000000"/>
                </a:solidFill>
                <a:latin typeface="Open Sans Light"/>
              </a:rPr>
              <a:t>individuelles</a:t>
            </a:r>
            <a:r>
              <a:rPr lang="en-US" sz="1500" dirty="0">
                <a:solidFill>
                  <a:srgbClr val="000000"/>
                </a:solidFill>
                <a:latin typeface="Open Sans Light"/>
              </a:rPr>
              <a:t> </a:t>
            </a:r>
            <a:r>
              <a:rPr lang="en-US" sz="1500" dirty="0" err="1">
                <a:solidFill>
                  <a:srgbClr val="000000"/>
                </a:solidFill>
                <a:latin typeface="Open Sans Light"/>
              </a:rPr>
              <a:t>ou</a:t>
            </a:r>
            <a:r>
              <a:rPr lang="en-US" sz="1500" dirty="0">
                <a:solidFill>
                  <a:srgbClr val="000000"/>
                </a:solidFill>
                <a:latin typeface="Open Sans Light"/>
              </a:rPr>
              <a:t> des </a:t>
            </a:r>
            <a:r>
              <a:rPr lang="en-US" sz="1500" dirty="0" err="1">
                <a:solidFill>
                  <a:srgbClr val="000000"/>
                </a:solidFill>
                <a:latin typeface="Open Sans Light"/>
              </a:rPr>
              <a:t>groupes</a:t>
            </a:r>
            <a:r>
              <a:rPr lang="en-US" sz="1500" dirty="0">
                <a:solidFill>
                  <a:srgbClr val="000000"/>
                </a:solidFill>
                <a:latin typeface="Open Sans Light"/>
              </a:rPr>
              <a:t> </a:t>
            </a:r>
            <a:r>
              <a:rPr lang="en-US" sz="1500" dirty="0" err="1">
                <a:solidFill>
                  <a:srgbClr val="000000"/>
                </a:solidFill>
                <a:latin typeface="Open Sans Light"/>
              </a:rPr>
              <a:t>d’individus</a:t>
            </a:r>
            <a:r>
              <a:rPr lang="en-US" sz="1500" dirty="0">
                <a:solidFill>
                  <a:srgbClr val="000000"/>
                </a:solidFill>
                <a:latin typeface="Open Sans Light"/>
              </a:rPr>
              <a:t> dans </a:t>
            </a:r>
            <a:r>
              <a:rPr lang="en-US" sz="1500" dirty="0" err="1">
                <a:solidFill>
                  <a:srgbClr val="000000"/>
                </a:solidFill>
                <a:latin typeface="Open Sans Light"/>
              </a:rPr>
              <a:t>une</a:t>
            </a:r>
            <a:r>
              <a:rPr lang="en-US" sz="1500" dirty="0">
                <a:solidFill>
                  <a:srgbClr val="000000"/>
                </a:solidFill>
                <a:latin typeface="Open Sans Light"/>
              </a:rPr>
              <a:t> </a:t>
            </a:r>
            <a:r>
              <a:rPr lang="en-US" sz="1500" dirty="0" err="1">
                <a:solidFill>
                  <a:srgbClr val="000000"/>
                </a:solidFill>
                <a:latin typeface="Open Sans Light"/>
              </a:rPr>
              <a:t>société</a:t>
            </a:r>
            <a:r>
              <a:rPr lang="en-US" sz="1500" dirty="0">
                <a:solidFill>
                  <a:srgbClr val="000000"/>
                </a:solidFill>
                <a:latin typeface="Open Sans Light"/>
              </a:rPr>
              <a:t> et de </a:t>
            </a:r>
            <a:r>
              <a:rPr lang="en-US" sz="1500" dirty="0" err="1">
                <a:solidFill>
                  <a:srgbClr val="000000"/>
                </a:solidFill>
                <a:latin typeface="Open Sans Light"/>
              </a:rPr>
              <a:t>leurs</a:t>
            </a:r>
            <a:r>
              <a:rPr lang="en-US" sz="1500" dirty="0">
                <a:solidFill>
                  <a:srgbClr val="000000"/>
                </a:solidFill>
                <a:latin typeface="Open Sans Light"/>
              </a:rPr>
              <a:t> interactions. </a:t>
            </a:r>
            <a:r>
              <a:rPr lang="en-US" sz="1500" dirty="0" err="1">
                <a:solidFill>
                  <a:srgbClr val="000000"/>
                </a:solidFill>
                <a:latin typeface="Open Sans Light"/>
              </a:rPr>
              <a:t>L’aspect</a:t>
            </a:r>
            <a:r>
              <a:rPr lang="en-US" sz="1500" dirty="0">
                <a:solidFill>
                  <a:srgbClr val="000000"/>
                </a:solidFill>
                <a:latin typeface="Open Sans Light"/>
              </a:rPr>
              <a:t> social </a:t>
            </a:r>
            <a:r>
              <a:rPr lang="en-US" sz="1500" dirty="0" err="1">
                <a:solidFill>
                  <a:srgbClr val="000000"/>
                </a:solidFill>
                <a:latin typeface="Open Sans Light"/>
              </a:rPr>
              <a:t>peut</a:t>
            </a:r>
            <a:r>
              <a:rPr lang="en-US" sz="1500" dirty="0">
                <a:solidFill>
                  <a:srgbClr val="000000"/>
                </a:solidFill>
                <a:latin typeface="Open Sans Light"/>
              </a:rPr>
              <a:t> </a:t>
            </a:r>
            <a:r>
              <a:rPr lang="en-US" sz="1500" dirty="0" err="1">
                <a:solidFill>
                  <a:srgbClr val="000000"/>
                </a:solidFill>
                <a:latin typeface="Open Sans Light"/>
              </a:rPr>
              <a:t>être</a:t>
            </a:r>
            <a:r>
              <a:rPr lang="en-US" sz="1500" dirty="0">
                <a:solidFill>
                  <a:srgbClr val="000000"/>
                </a:solidFill>
                <a:latin typeface="Open Sans Light"/>
              </a:rPr>
              <a:t> </a:t>
            </a:r>
            <a:r>
              <a:rPr lang="en-US" sz="1500" dirty="0" err="1">
                <a:solidFill>
                  <a:srgbClr val="000000"/>
                </a:solidFill>
                <a:latin typeface="Open Sans Light"/>
              </a:rPr>
              <a:t>à</a:t>
            </a:r>
            <a:r>
              <a:rPr lang="en-US" sz="1500" dirty="0">
                <a:solidFill>
                  <a:srgbClr val="000000"/>
                </a:solidFill>
                <a:latin typeface="Open Sans Light"/>
              </a:rPr>
              <a:t> </a:t>
            </a:r>
            <a:r>
              <a:rPr lang="en-US" sz="1500" dirty="0" err="1">
                <a:solidFill>
                  <a:srgbClr val="000000"/>
                </a:solidFill>
                <a:latin typeface="Open Sans Light"/>
              </a:rPr>
              <a:t>propos</a:t>
            </a:r>
            <a:r>
              <a:rPr lang="en-US" sz="1500" dirty="0">
                <a:solidFill>
                  <a:srgbClr val="000000"/>
                </a:solidFill>
                <a:latin typeface="Open Sans Light"/>
              </a:rPr>
              <a:t> du mode de vie </a:t>
            </a:r>
            <a:r>
              <a:rPr lang="en-US" sz="1500" dirty="0" err="1">
                <a:solidFill>
                  <a:srgbClr val="000000"/>
                </a:solidFill>
                <a:latin typeface="Open Sans Light"/>
              </a:rPr>
              <a:t>d’une</a:t>
            </a:r>
            <a:r>
              <a:rPr lang="en-US" sz="1500" dirty="0">
                <a:solidFill>
                  <a:srgbClr val="000000"/>
                </a:solidFill>
                <a:latin typeface="Open Sans Light"/>
              </a:rPr>
              <a:t> </a:t>
            </a:r>
            <a:r>
              <a:rPr lang="en-US" sz="1500" dirty="0" err="1">
                <a:solidFill>
                  <a:srgbClr val="000000"/>
                </a:solidFill>
                <a:latin typeface="Open Sans Light"/>
              </a:rPr>
              <a:t>société</a:t>
            </a:r>
            <a:r>
              <a:rPr lang="en-US" sz="1500" dirty="0">
                <a:solidFill>
                  <a:srgbClr val="000000"/>
                </a:solidFill>
                <a:latin typeface="Open Sans Light"/>
              </a:rPr>
              <a:t>, de la population, des conditions de travail, etc.</a:t>
            </a:r>
          </a:p>
        </p:txBody>
      </p:sp>
      <p:pic>
        <p:nvPicPr>
          <p:cNvPr id="23" name="Image 22">
            <a:extLst>
              <a:ext uri="{FF2B5EF4-FFF2-40B4-BE49-F238E27FC236}">
                <a16:creationId xmlns:a16="http://schemas.microsoft.com/office/drawing/2014/main" id="{BFC4FE95-81C0-8EDF-D7D9-C4C226BA3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38" y="2425815"/>
            <a:ext cx="2939098" cy="19256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5" name="Image 24">
            <a:extLst>
              <a:ext uri="{FF2B5EF4-FFF2-40B4-BE49-F238E27FC236}">
                <a16:creationId xmlns:a16="http://schemas.microsoft.com/office/drawing/2014/main" id="{A9D2C82E-21B6-BD6F-885F-6E66C6C321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46671" y="2503873"/>
            <a:ext cx="3167929" cy="20834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Ellipse 12">
            <a:extLst>
              <a:ext uri="{FF2B5EF4-FFF2-40B4-BE49-F238E27FC236}">
                <a16:creationId xmlns:a16="http://schemas.microsoft.com/office/drawing/2014/main" id="{54996ABD-2954-E6EE-678E-7F3F724CAAE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 y="1"/>
            <a:ext cx="9144001" cy="6858000"/>
            <a:chOff x="-1" y="0"/>
            <a:chExt cx="10058401" cy="10058400"/>
          </a:xfrm>
        </p:grpSpPr>
        <p:sp>
          <p:nvSpPr>
            <p:cNvPr id="3" name="AutoShape 3"/>
            <p:cNvSpPr/>
            <p:nvPr/>
          </p:nvSpPr>
          <p:spPr>
            <a:xfrm>
              <a:off x="0" y="0"/>
              <a:ext cx="10058400" cy="3314700"/>
            </a:xfrm>
            <a:prstGeom prst="rect">
              <a:avLst/>
            </a:prstGeom>
            <a:solidFill>
              <a:srgbClr val="1E6090"/>
            </a:solidFill>
          </p:spPr>
          <p:txBody>
            <a:bodyPr/>
            <a:lstStyle/>
            <a:p>
              <a:endParaRPr lang="fr-CA"/>
            </a:p>
          </p:txBody>
        </p:sp>
        <p:sp>
          <p:nvSpPr>
            <p:cNvPr id="4" name="AutoShape 4"/>
            <p:cNvSpPr/>
            <p:nvPr/>
          </p:nvSpPr>
          <p:spPr>
            <a:xfrm>
              <a:off x="-1" y="3429001"/>
              <a:ext cx="4793923" cy="6629399"/>
            </a:xfrm>
            <a:prstGeom prst="rect">
              <a:avLst/>
            </a:prstGeom>
            <a:solidFill>
              <a:srgbClr val="C7D0D8"/>
            </a:solidFill>
          </p:spPr>
          <p:txBody>
            <a:bodyPr/>
            <a:lstStyle/>
            <a:p>
              <a:endParaRPr lang="fr-FR"/>
            </a:p>
          </p:txBody>
        </p:sp>
        <p:sp>
          <p:nvSpPr>
            <p:cNvPr id="5" name="AutoShape 5"/>
            <p:cNvSpPr/>
            <p:nvPr/>
          </p:nvSpPr>
          <p:spPr>
            <a:xfrm>
              <a:off x="4839208" y="3429001"/>
              <a:ext cx="5219192" cy="6629399"/>
            </a:xfrm>
            <a:prstGeom prst="rect">
              <a:avLst/>
            </a:prstGeom>
            <a:solidFill>
              <a:srgbClr val="9AA7B2"/>
            </a:solidFill>
          </p:spPr>
          <p:txBody>
            <a:bodyPr/>
            <a:lstStyle/>
            <a:p>
              <a:endParaRPr lang="fr-FR"/>
            </a:p>
          </p:txBody>
        </p:sp>
      </p:grpSp>
      <p:sp>
        <p:nvSpPr>
          <p:cNvPr id="14" name="TextBox 14"/>
          <p:cNvSpPr txBox="1"/>
          <p:nvPr/>
        </p:nvSpPr>
        <p:spPr>
          <a:xfrm>
            <a:off x="2298179" y="2619772"/>
            <a:ext cx="1698470" cy="292901"/>
          </a:xfrm>
          <a:prstGeom prst="rect">
            <a:avLst/>
          </a:prstGeom>
        </p:spPr>
        <p:txBody>
          <a:bodyPr wrap="square" lIns="0" tIns="0" rIns="0" bIns="0" rtlCol="0" anchor="t">
            <a:spAutoFit/>
          </a:bodyPr>
          <a:lstStyle/>
          <a:p>
            <a:pPr algn="ctr">
              <a:lnSpc>
                <a:spcPts val="2363"/>
              </a:lnSpc>
            </a:pPr>
            <a:r>
              <a:rPr lang="en-US" sz="1875" dirty="0">
                <a:solidFill>
                  <a:srgbClr val="F7FBFF"/>
                </a:solidFill>
                <a:latin typeface="Open Sans Extra Bold"/>
              </a:rPr>
              <a:t>ÉCONOMIQUE</a:t>
            </a:r>
          </a:p>
        </p:txBody>
      </p:sp>
      <p:sp>
        <p:nvSpPr>
          <p:cNvPr id="15" name="TextBox 15"/>
          <p:cNvSpPr txBox="1"/>
          <p:nvPr/>
        </p:nvSpPr>
        <p:spPr>
          <a:xfrm>
            <a:off x="6798955" y="2785599"/>
            <a:ext cx="1523861" cy="292901"/>
          </a:xfrm>
          <a:prstGeom prst="rect">
            <a:avLst/>
          </a:prstGeom>
        </p:spPr>
        <p:txBody>
          <a:bodyPr wrap="square" lIns="0" tIns="0" rIns="0" bIns="0" rtlCol="0" anchor="t">
            <a:spAutoFit/>
          </a:bodyPr>
          <a:lstStyle/>
          <a:p>
            <a:pPr algn="ctr">
              <a:lnSpc>
                <a:spcPts val="2363"/>
              </a:lnSpc>
            </a:pPr>
            <a:r>
              <a:rPr lang="en-US" sz="1875" dirty="0">
                <a:solidFill>
                  <a:srgbClr val="F7FBFF"/>
                </a:solidFill>
                <a:latin typeface="Open Sans Extra Bold"/>
              </a:rPr>
              <a:t>CULTUREL</a:t>
            </a:r>
            <a:endParaRPr lang="en-US" sz="1583" dirty="0">
              <a:solidFill>
                <a:srgbClr val="F7FBFF"/>
              </a:solidFill>
              <a:latin typeface="Open Sans Extra Bold"/>
            </a:endParaRPr>
          </a:p>
        </p:txBody>
      </p:sp>
      <p:sp>
        <p:nvSpPr>
          <p:cNvPr id="17" name="TextBox 17"/>
          <p:cNvSpPr txBox="1"/>
          <p:nvPr/>
        </p:nvSpPr>
        <p:spPr>
          <a:xfrm>
            <a:off x="2282477" y="2901715"/>
            <a:ext cx="2075634" cy="3462486"/>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500" dirty="0">
                <a:solidFill>
                  <a:srgbClr val="000000"/>
                </a:solidFill>
                <a:latin typeface="Open Sans Light"/>
              </a:rPr>
              <a:t>Cet aspect traite de l’exploitation des ressources naturelles, de la production de biens et de services ainsi que des échanges entre les individus et les groupes d’individus. L’aspect économique peut être à propos d’échanges commerciaux, de ressources, des sources d’énergie, des banques, etc.</a:t>
            </a:r>
          </a:p>
        </p:txBody>
      </p:sp>
      <p:sp>
        <p:nvSpPr>
          <p:cNvPr id="18" name="TextBox 18"/>
          <p:cNvSpPr txBox="1"/>
          <p:nvPr/>
        </p:nvSpPr>
        <p:spPr>
          <a:xfrm>
            <a:off x="6807596" y="3229165"/>
            <a:ext cx="2345661" cy="2077492"/>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500" dirty="0">
                <a:solidFill>
                  <a:srgbClr val="000000"/>
                </a:solidFill>
                <a:latin typeface="Open Sans Light"/>
              </a:rPr>
              <a:t>Cet aspect traite des traditions et de croyances communes d’un groupe d’individus à une période donnée. L’aspect culturel peut être à propos de la langue, des arts, des religions, d’une façon de penser, etc.</a:t>
            </a:r>
          </a:p>
        </p:txBody>
      </p:sp>
      <p:pic>
        <p:nvPicPr>
          <p:cNvPr id="7" name="Image 6">
            <a:extLst>
              <a:ext uri="{FF2B5EF4-FFF2-40B4-BE49-F238E27FC236}">
                <a16:creationId xmlns:a16="http://schemas.microsoft.com/office/drawing/2014/main" id="{5F9DB3D5-DF88-1DE6-C363-3DEE923E9E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6301" y="2670656"/>
            <a:ext cx="2093530" cy="31945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Ellipse 7">
            <a:extLst>
              <a:ext uri="{FF2B5EF4-FFF2-40B4-BE49-F238E27FC236}">
                <a16:creationId xmlns:a16="http://schemas.microsoft.com/office/drawing/2014/main" id="{98C44D69-6BE5-EBE5-1E95-95811E1D4CD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14</a:t>
            </a:r>
          </a:p>
        </p:txBody>
      </p:sp>
      <p:pic>
        <p:nvPicPr>
          <p:cNvPr id="10" name="Image 9">
            <a:extLst>
              <a:ext uri="{FF2B5EF4-FFF2-40B4-BE49-F238E27FC236}">
                <a16:creationId xmlns:a16="http://schemas.microsoft.com/office/drawing/2014/main" id="{A4EFB72D-3EAF-3A38-AC23-74497ADF63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201" y="2932049"/>
            <a:ext cx="2079854" cy="26717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6">
            <a:extLst>
              <a:ext uri="{FF2B5EF4-FFF2-40B4-BE49-F238E27FC236}">
                <a16:creationId xmlns:a16="http://schemas.microsoft.com/office/drawing/2014/main" id="{98809A83-FBD9-2510-B10C-23DF6B72B602}"/>
              </a:ext>
            </a:extLst>
          </p:cNvPr>
          <p:cNvSpPr txBox="1"/>
          <p:nvPr/>
        </p:nvSpPr>
        <p:spPr>
          <a:xfrm>
            <a:off x="942569" y="493799"/>
            <a:ext cx="6969206" cy="815160"/>
          </a:xfrm>
          <a:prstGeom prst="rect">
            <a:avLst/>
          </a:prstGeom>
        </p:spPr>
        <p:txBody>
          <a:bodyPr wrap="square" lIns="0" tIns="0" rIns="0" bIns="0" rtlCol="0" anchor="t">
            <a:spAutoFit/>
          </a:bodyPr>
          <a:lstStyle/>
          <a:p>
            <a:pPr algn="ctr">
              <a:lnSpc>
                <a:spcPts val="6563"/>
              </a:lnSpc>
            </a:pPr>
            <a:r>
              <a:rPr lang="en-US" sz="4688" dirty="0">
                <a:solidFill>
                  <a:srgbClr val="F7FBFF"/>
                </a:solidFill>
                <a:latin typeface="League Spartan"/>
              </a:rPr>
              <a:t>Les aspects de </a:t>
            </a:r>
            <a:r>
              <a:rPr lang="en-US" sz="4688" dirty="0" err="1">
                <a:solidFill>
                  <a:srgbClr val="F7FBFF"/>
                </a:solidFill>
                <a:latin typeface="League Spartan"/>
              </a:rPr>
              <a:t>société</a:t>
            </a:r>
            <a:endParaRPr lang="en-US" sz="4688" dirty="0">
              <a:solidFill>
                <a:srgbClr val="F7FBFF"/>
              </a:solidFill>
              <a:latin typeface="League Spart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0" y="-48221"/>
            <a:ext cx="9144000" cy="6906221"/>
            <a:chOff x="0" y="0"/>
            <a:chExt cx="10058400" cy="10109125"/>
          </a:xfrm>
        </p:grpSpPr>
        <p:sp>
          <p:nvSpPr>
            <p:cNvPr id="3" name="AutoShape 3"/>
            <p:cNvSpPr/>
            <p:nvPr/>
          </p:nvSpPr>
          <p:spPr>
            <a:xfrm>
              <a:off x="0" y="0"/>
              <a:ext cx="10058400" cy="3314700"/>
            </a:xfrm>
            <a:prstGeom prst="rect">
              <a:avLst/>
            </a:prstGeom>
            <a:solidFill>
              <a:srgbClr val="1E6090"/>
            </a:solidFill>
          </p:spPr>
          <p:txBody>
            <a:bodyPr/>
            <a:lstStyle/>
            <a:p>
              <a:endParaRPr lang="fr-CA"/>
            </a:p>
          </p:txBody>
        </p:sp>
        <p:sp>
          <p:nvSpPr>
            <p:cNvPr id="4" name="AutoShape 4"/>
            <p:cNvSpPr/>
            <p:nvPr/>
          </p:nvSpPr>
          <p:spPr>
            <a:xfrm>
              <a:off x="0" y="3429000"/>
              <a:ext cx="3314700" cy="6629400"/>
            </a:xfrm>
            <a:prstGeom prst="rect">
              <a:avLst/>
            </a:prstGeom>
            <a:solidFill>
              <a:srgbClr val="C7D0D8"/>
            </a:solidFill>
          </p:spPr>
          <p:txBody>
            <a:bodyPr/>
            <a:lstStyle/>
            <a:p>
              <a:endParaRPr lang="fr-CA"/>
            </a:p>
          </p:txBody>
        </p:sp>
        <p:sp>
          <p:nvSpPr>
            <p:cNvPr id="5" name="AutoShape 5"/>
            <p:cNvSpPr/>
            <p:nvPr/>
          </p:nvSpPr>
          <p:spPr>
            <a:xfrm>
              <a:off x="3429000" y="3429000"/>
              <a:ext cx="6629400" cy="6680125"/>
            </a:xfrm>
            <a:prstGeom prst="rect">
              <a:avLst/>
            </a:prstGeom>
            <a:solidFill>
              <a:srgbClr val="9AA7B2"/>
            </a:solidFill>
          </p:spPr>
          <p:txBody>
            <a:bodyPr/>
            <a:lstStyle/>
            <a:p>
              <a:endParaRPr lang="fr-FR"/>
            </a:p>
          </p:txBody>
        </p:sp>
      </p:grpSp>
      <p:pic>
        <p:nvPicPr>
          <p:cNvPr id="12" name="Picture 12"/>
          <p:cNvPicPr>
            <a:picLocks noChangeAspect="1"/>
          </p:cNvPicPr>
          <p:nvPr/>
        </p:nvPicPr>
        <p:blipFill>
          <a:blip r:embed="rId3"/>
          <a:srcRect l="28700" r="310" b="41973"/>
          <a:stretch>
            <a:fillRect/>
          </a:stretch>
        </p:blipFill>
        <p:spPr>
          <a:xfrm>
            <a:off x="1" y="2346901"/>
            <a:ext cx="3125325" cy="1005557"/>
          </a:xfrm>
          <a:prstGeom prst="rect">
            <a:avLst/>
          </a:prstGeom>
        </p:spPr>
      </p:pic>
      <p:sp>
        <p:nvSpPr>
          <p:cNvPr id="14" name="TextBox 14"/>
          <p:cNvSpPr txBox="1"/>
          <p:nvPr/>
        </p:nvSpPr>
        <p:spPr>
          <a:xfrm>
            <a:off x="3286567" y="5335219"/>
            <a:ext cx="1978452" cy="292901"/>
          </a:xfrm>
          <a:prstGeom prst="rect">
            <a:avLst/>
          </a:prstGeom>
        </p:spPr>
        <p:txBody>
          <a:bodyPr wrap="square" lIns="0" tIns="0" rIns="0" bIns="0" rtlCol="0" anchor="t">
            <a:spAutoFit/>
          </a:bodyPr>
          <a:lstStyle/>
          <a:p>
            <a:pPr algn="ctr">
              <a:lnSpc>
                <a:spcPts val="2363"/>
              </a:lnSpc>
            </a:pPr>
            <a:r>
              <a:rPr lang="en-US" sz="1875" dirty="0">
                <a:solidFill>
                  <a:srgbClr val="F7FBFF"/>
                </a:solidFill>
                <a:latin typeface="Open Sans Extra Bold"/>
              </a:rPr>
              <a:t>TERRITORIAL</a:t>
            </a:r>
            <a:endParaRPr lang="en-US" sz="1583" dirty="0">
              <a:solidFill>
                <a:srgbClr val="F7FBFF"/>
              </a:solidFill>
              <a:latin typeface="Open Sans Extra Bold"/>
            </a:endParaRPr>
          </a:p>
        </p:txBody>
      </p:sp>
      <p:sp>
        <p:nvSpPr>
          <p:cNvPr id="15" name="TextBox 15"/>
          <p:cNvSpPr txBox="1"/>
          <p:nvPr/>
        </p:nvSpPr>
        <p:spPr>
          <a:xfrm>
            <a:off x="14617" y="3432773"/>
            <a:ext cx="1528490" cy="292901"/>
          </a:xfrm>
          <a:prstGeom prst="rect">
            <a:avLst/>
          </a:prstGeom>
        </p:spPr>
        <p:txBody>
          <a:bodyPr wrap="square" lIns="0" tIns="0" rIns="0" bIns="0" rtlCol="0" anchor="t">
            <a:spAutoFit/>
          </a:bodyPr>
          <a:lstStyle/>
          <a:p>
            <a:pPr algn="ctr">
              <a:lnSpc>
                <a:spcPts val="2363"/>
              </a:lnSpc>
            </a:pPr>
            <a:r>
              <a:rPr lang="en-US" sz="1875" dirty="0">
                <a:solidFill>
                  <a:srgbClr val="F7FBFF"/>
                </a:solidFill>
                <a:latin typeface="Open Sans Extra Bold"/>
              </a:rPr>
              <a:t>TECHNIQUE</a:t>
            </a:r>
            <a:endParaRPr lang="en-US" sz="1583" dirty="0">
              <a:solidFill>
                <a:srgbClr val="F7FBFF"/>
              </a:solidFill>
              <a:latin typeface="Open Sans Extra Bold"/>
            </a:endParaRPr>
          </a:p>
        </p:txBody>
      </p:sp>
      <p:sp>
        <p:nvSpPr>
          <p:cNvPr id="17" name="TextBox 17"/>
          <p:cNvSpPr txBox="1"/>
          <p:nvPr/>
        </p:nvSpPr>
        <p:spPr>
          <a:xfrm>
            <a:off x="6398740" y="3368436"/>
            <a:ext cx="2667000" cy="1615827"/>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500" dirty="0">
                <a:solidFill>
                  <a:srgbClr val="000000"/>
                </a:solidFill>
                <a:latin typeface="Open Sans Light"/>
              </a:rPr>
              <a:t>Cet aspect traite du territoire occupé par les sociétés et ses limites. L’aspect territorial peut être à propos des caractéristiques du territoire, le mode de vie, les connexions avec le territoire, etc.</a:t>
            </a:r>
          </a:p>
        </p:txBody>
      </p:sp>
      <p:sp>
        <p:nvSpPr>
          <p:cNvPr id="18" name="TextBox 18"/>
          <p:cNvSpPr txBox="1"/>
          <p:nvPr/>
        </p:nvSpPr>
        <p:spPr>
          <a:xfrm>
            <a:off x="101724" y="3900565"/>
            <a:ext cx="2911640" cy="1846659"/>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500" dirty="0">
                <a:solidFill>
                  <a:srgbClr val="000000"/>
                </a:solidFill>
                <a:latin typeface="Open Sans Light"/>
              </a:rPr>
              <a:t>Cet aspect traite des connaissances et des découvertes faites par des individus qui ont changé la société. L’aspect technique ou scientifiques peut être à propos d’inventions, de philosophes ou de théories scientifique, etc</a:t>
            </a:r>
            <a:r>
              <a:rPr lang="fr-CA" sz="1100" dirty="0"/>
              <a:t>.</a:t>
            </a:r>
          </a:p>
        </p:txBody>
      </p:sp>
      <p:pic>
        <p:nvPicPr>
          <p:cNvPr id="8" name="Image 7">
            <a:extLst>
              <a:ext uri="{FF2B5EF4-FFF2-40B4-BE49-F238E27FC236}">
                <a16:creationId xmlns:a16="http://schemas.microsoft.com/office/drawing/2014/main" id="{443B21F7-F895-A6B7-5901-7E488CBEDC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86567" y="3313707"/>
            <a:ext cx="2942880" cy="19132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Ellipse 6">
            <a:extLst>
              <a:ext uri="{FF2B5EF4-FFF2-40B4-BE49-F238E27FC236}">
                <a16:creationId xmlns:a16="http://schemas.microsoft.com/office/drawing/2014/main" id="{FE7A9EE2-8BE6-A92C-04F0-0E78FD3CA51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15</a:t>
            </a:r>
          </a:p>
        </p:txBody>
      </p:sp>
      <p:sp>
        <p:nvSpPr>
          <p:cNvPr id="6" name="TextBox 6">
            <a:extLst>
              <a:ext uri="{FF2B5EF4-FFF2-40B4-BE49-F238E27FC236}">
                <a16:creationId xmlns:a16="http://schemas.microsoft.com/office/drawing/2014/main" id="{75E4A214-1280-D804-278F-01782F8E5F2F}"/>
              </a:ext>
            </a:extLst>
          </p:cNvPr>
          <p:cNvSpPr txBox="1"/>
          <p:nvPr/>
        </p:nvSpPr>
        <p:spPr>
          <a:xfrm>
            <a:off x="942569" y="493799"/>
            <a:ext cx="6969206" cy="815160"/>
          </a:xfrm>
          <a:prstGeom prst="rect">
            <a:avLst/>
          </a:prstGeom>
        </p:spPr>
        <p:txBody>
          <a:bodyPr wrap="square" lIns="0" tIns="0" rIns="0" bIns="0" rtlCol="0" anchor="t">
            <a:spAutoFit/>
          </a:bodyPr>
          <a:lstStyle/>
          <a:p>
            <a:pPr algn="ctr">
              <a:lnSpc>
                <a:spcPts val="6563"/>
              </a:lnSpc>
            </a:pPr>
            <a:r>
              <a:rPr lang="en-US" sz="4688" dirty="0">
                <a:solidFill>
                  <a:srgbClr val="F7FBFF"/>
                </a:solidFill>
                <a:latin typeface="League Spartan"/>
              </a:rPr>
              <a:t>Les aspects de </a:t>
            </a:r>
            <a:r>
              <a:rPr lang="en-US" sz="4688" dirty="0" err="1">
                <a:solidFill>
                  <a:srgbClr val="F7FBFF"/>
                </a:solidFill>
                <a:latin typeface="League Spartan"/>
              </a:rPr>
              <a:t>société</a:t>
            </a:r>
            <a:endParaRPr lang="en-US" sz="4688" dirty="0">
              <a:solidFill>
                <a:srgbClr val="F7FBFF"/>
              </a:solidFill>
              <a:latin typeface="League Spart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2952415" y="1023702"/>
            <a:ext cx="6176528" cy="1026200"/>
            <a:chOff x="0" y="2"/>
            <a:chExt cx="5781156" cy="1987438"/>
          </a:xfrm>
        </p:grpSpPr>
        <p:grpSp>
          <p:nvGrpSpPr>
            <p:cNvPr id="3" name="Group 3"/>
            <p:cNvGrpSpPr/>
            <p:nvPr/>
          </p:nvGrpSpPr>
          <p:grpSpPr>
            <a:xfrm>
              <a:off x="0" y="2"/>
              <a:ext cx="5781156" cy="1987438"/>
              <a:chOff x="0" y="1"/>
              <a:chExt cx="3279246" cy="1127335"/>
            </a:xfrm>
          </p:grpSpPr>
          <p:sp>
            <p:nvSpPr>
              <p:cNvPr id="4" name="Freeform 4"/>
              <p:cNvSpPr/>
              <p:nvPr/>
            </p:nvSpPr>
            <p:spPr>
              <a:xfrm>
                <a:off x="0" y="1"/>
                <a:ext cx="3279246" cy="1127335"/>
              </a:xfrm>
              <a:custGeom>
                <a:avLst/>
                <a:gdLst/>
                <a:ahLst/>
                <a:cxnLst/>
                <a:rect l="l" t="t" r="r" b="b"/>
                <a:pathLst>
                  <a:path w="3279246" h="1705278">
                    <a:moveTo>
                      <a:pt x="0" y="0"/>
                    </a:moveTo>
                    <a:lnTo>
                      <a:pt x="3279246" y="0"/>
                    </a:lnTo>
                    <a:lnTo>
                      <a:pt x="3279246" y="1705278"/>
                    </a:lnTo>
                    <a:lnTo>
                      <a:pt x="0" y="1705278"/>
                    </a:lnTo>
                    <a:close/>
                  </a:path>
                </a:pathLst>
              </a:custGeom>
              <a:solidFill>
                <a:srgbClr val="B5E2E8"/>
              </a:solidFill>
            </p:spPr>
            <p:txBody>
              <a:bodyPr/>
              <a:lstStyle/>
              <a:p>
                <a:endParaRPr lang="fr-CA" sz="1500"/>
              </a:p>
            </p:txBody>
          </p:sp>
        </p:grpSp>
        <p:sp>
          <p:nvSpPr>
            <p:cNvPr id="5" name="TextBox 5"/>
            <p:cNvSpPr txBox="1"/>
            <p:nvPr/>
          </p:nvSpPr>
          <p:spPr>
            <a:xfrm>
              <a:off x="177257" y="2"/>
              <a:ext cx="5426641" cy="1889170"/>
            </a:xfrm>
            <a:prstGeom prst="rect">
              <a:avLst/>
            </a:prstGeom>
          </p:spPr>
          <p:txBody>
            <a:bodyPr wrap="square" lIns="0" tIns="0" rIns="0" bIns="0" rtlCol="0" anchor="t">
              <a:spAutoFit/>
            </a:bodyPr>
            <a:lstStyle/>
            <a:p>
              <a:pPr algn="l">
                <a:lnSpc>
                  <a:spcPct val="115000"/>
                </a:lnSpc>
              </a:pPr>
              <a:r>
                <a:rPr lang="fr-CA" sz="1400" dirty="0">
                  <a:effectLst/>
                  <a:latin typeface="Open Sans" panose="020B0606030504020204" pitchFamily="34" charset="0"/>
                  <a:ea typeface="Open Sans" panose="020B0606030504020204" pitchFamily="34" charset="0"/>
                  <a:cs typeface="Open Sans" panose="020B0606030504020204" pitchFamily="34" charset="0"/>
                </a:rPr>
                <a:t>Les </a:t>
              </a:r>
              <a:r>
                <a:rPr lang="fr-CA" sz="1400" b="1" dirty="0">
                  <a:effectLst/>
                  <a:latin typeface="Open Sans" panose="020B0606030504020204" pitchFamily="34" charset="0"/>
                  <a:ea typeface="Open Sans" panose="020B0606030504020204" pitchFamily="34" charset="0"/>
                  <a:cs typeface="Open Sans" panose="020B0606030504020204" pitchFamily="34" charset="0"/>
                </a:rPr>
                <a:t>nomades</a:t>
              </a:r>
              <a:r>
                <a:rPr lang="fr-CA" sz="1400" dirty="0">
                  <a:effectLst/>
                  <a:latin typeface="Open Sans" panose="020B0606030504020204" pitchFamily="34" charset="0"/>
                  <a:ea typeface="Open Sans" panose="020B0606030504020204" pitchFamily="34" charset="0"/>
                  <a:cs typeface="Open Sans" panose="020B0606030504020204" pitchFamily="34" charset="0"/>
                </a:rPr>
                <a:t> ne restent pas à un seul endroit : ils se déplacent. Il s’agit d’un mode de vie. Les nomades se déplacent pour plusieurs raisons : ils suivent les animaux; ils font des échanges avec d’autres groupes; ou font des rassemblements saisonniers. </a:t>
              </a:r>
              <a:endParaRPr lang="fr-CA" sz="1050" i="1" dirty="0">
                <a:latin typeface="Open Sans" panose="020B0606030504020204" pitchFamily="34" charset="0"/>
                <a:ea typeface="Open Sans" panose="020B0606030504020204" pitchFamily="34" charset="0"/>
                <a:cs typeface="Open Sans" panose="020B0606030504020204" pitchFamily="34" charset="0"/>
              </a:endParaRPr>
            </a:p>
          </p:txBody>
        </p:sp>
      </p:grpSp>
      <p:pic>
        <p:nvPicPr>
          <p:cNvPr id="6" name="Picture 6"/>
          <p:cNvPicPr>
            <a:picLocks noChangeAspect="1"/>
          </p:cNvPicPr>
          <p:nvPr/>
        </p:nvPicPr>
        <p:blipFill>
          <a:blip r:embed="rId3"/>
          <a:srcRect r="91" b="58199"/>
          <a:stretch>
            <a:fillRect/>
          </a:stretch>
        </p:blipFill>
        <p:spPr>
          <a:xfrm>
            <a:off x="7903033" y="359765"/>
            <a:ext cx="1240967" cy="438434"/>
          </a:xfrm>
          <a:prstGeom prst="rect">
            <a:avLst/>
          </a:prstGeom>
        </p:spPr>
      </p:pic>
      <p:pic>
        <p:nvPicPr>
          <p:cNvPr id="12" name="Picture 12"/>
          <p:cNvPicPr>
            <a:picLocks noChangeAspect="1"/>
          </p:cNvPicPr>
          <p:nvPr/>
        </p:nvPicPr>
        <p:blipFill>
          <a:blip r:embed="rId4"/>
          <a:srcRect/>
          <a:stretch>
            <a:fillRect/>
          </a:stretch>
        </p:blipFill>
        <p:spPr>
          <a:xfrm>
            <a:off x="-229569" y="4061112"/>
            <a:ext cx="3047303" cy="2822158"/>
          </a:xfrm>
          <a:prstGeom prst="rect">
            <a:avLst/>
          </a:prstGeom>
        </p:spPr>
      </p:pic>
      <p:pic>
        <p:nvPicPr>
          <p:cNvPr id="13" name="Picture 13"/>
          <p:cNvPicPr>
            <a:picLocks noChangeAspect="1"/>
          </p:cNvPicPr>
          <p:nvPr/>
        </p:nvPicPr>
        <p:blipFill>
          <a:blip r:embed="rId5"/>
          <a:srcRect/>
          <a:stretch>
            <a:fillRect/>
          </a:stretch>
        </p:blipFill>
        <p:spPr>
          <a:xfrm>
            <a:off x="2155556" y="1971019"/>
            <a:ext cx="5747478" cy="1554968"/>
          </a:xfrm>
          <a:prstGeom prst="rect">
            <a:avLst/>
          </a:prstGeom>
        </p:spPr>
      </p:pic>
      <p:pic>
        <p:nvPicPr>
          <p:cNvPr id="14" name="Picture 14"/>
          <p:cNvPicPr>
            <a:picLocks noChangeAspect="1"/>
          </p:cNvPicPr>
          <p:nvPr/>
        </p:nvPicPr>
        <p:blipFill>
          <a:blip r:embed="rId6"/>
          <a:srcRect/>
          <a:stretch>
            <a:fillRect/>
          </a:stretch>
        </p:blipFill>
        <p:spPr>
          <a:xfrm>
            <a:off x="4722546" y="2959808"/>
            <a:ext cx="4310504" cy="1493123"/>
          </a:xfrm>
          <a:prstGeom prst="rect">
            <a:avLst/>
          </a:prstGeom>
        </p:spPr>
      </p:pic>
      <p:grpSp>
        <p:nvGrpSpPr>
          <p:cNvPr id="15" name="Group 15"/>
          <p:cNvGrpSpPr/>
          <p:nvPr/>
        </p:nvGrpSpPr>
        <p:grpSpPr>
          <a:xfrm>
            <a:off x="4765" y="1739018"/>
            <a:ext cx="2294225" cy="2561827"/>
            <a:chOff x="7205" y="1068514"/>
            <a:chExt cx="4105164" cy="2906429"/>
          </a:xfrm>
        </p:grpSpPr>
        <p:grpSp>
          <p:nvGrpSpPr>
            <p:cNvPr id="16" name="Group 16"/>
            <p:cNvGrpSpPr/>
            <p:nvPr/>
          </p:nvGrpSpPr>
          <p:grpSpPr>
            <a:xfrm>
              <a:off x="7205" y="1068514"/>
              <a:ext cx="4105164" cy="2906429"/>
              <a:chOff x="9527" y="1412881"/>
              <a:chExt cx="5428200" cy="3843130"/>
            </a:xfrm>
          </p:grpSpPr>
          <p:sp>
            <p:nvSpPr>
              <p:cNvPr id="17" name="Freeform 17"/>
              <p:cNvSpPr/>
              <p:nvPr/>
            </p:nvSpPr>
            <p:spPr>
              <a:xfrm>
                <a:off x="9527" y="1412881"/>
                <a:ext cx="5428200" cy="3843130"/>
              </a:xfrm>
              <a:custGeom>
                <a:avLst/>
                <a:gdLst/>
                <a:ahLst/>
                <a:cxnLst/>
                <a:rect l="l" t="t" r="r" b="b"/>
                <a:pathLst>
                  <a:path w="5428200" h="3843130">
                    <a:moveTo>
                      <a:pt x="0" y="0"/>
                    </a:moveTo>
                    <a:lnTo>
                      <a:pt x="0" y="3313540"/>
                    </a:lnTo>
                    <a:lnTo>
                      <a:pt x="1088390" y="3313540"/>
                    </a:lnTo>
                    <a:lnTo>
                      <a:pt x="1305560" y="3843130"/>
                    </a:lnTo>
                    <a:lnTo>
                      <a:pt x="1524000" y="3313540"/>
                    </a:lnTo>
                    <a:lnTo>
                      <a:pt x="5428200" y="3313540"/>
                    </a:lnTo>
                    <a:lnTo>
                      <a:pt x="5428200" y="0"/>
                    </a:lnTo>
                    <a:lnTo>
                      <a:pt x="0" y="0"/>
                    </a:lnTo>
                    <a:close/>
                  </a:path>
                </a:pathLst>
              </a:custGeom>
              <a:solidFill>
                <a:srgbClr val="36AEC9"/>
              </a:solidFill>
            </p:spPr>
            <p:txBody>
              <a:bodyPr/>
              <a:lstStyle/>
              <a:p>
                <a:endParaRPr lang="fr-CA"/>
              </a:p>
            </p:txBody>
          </p:sp>
        </p:grpSp>
        <p:sp>
          <p:nvSpPr>
            <p:cNvPr id="18" name="TextBox 18"/>
            <p:cNvSpPr txBox="1"/>
            <p:nvPr/>
          </p:nvSpPr>
          <p:spPr>
            <a:xfrm>
              <a:off x="25623" y="1353612"/>
              <a:ext cx="4003305" cy="2020424"/>
            </a:xfrm>
            <a:prstGeom prst="rect">
              <a:avLst/>
            </a:prstGeom>
          </p:spPr>
          <p:txBody>
            <a:bodyPr lIns="0" tIns="0" rIns="0" bIns="0" rtlCol="0" anchor="t">
              <a:spAutoFit/>
            </a:bodyPr>
            <a:lstStyle/>
            <a:p>
              <a:pPr algn="ctr">
                <a:lnSpc>
                  <a:spcPts val="2048"/>
                </a:lnSpc>
              </a:pPr>
              <a:r>
                <a:rPr lang="fr-CA" sz="1500" dirty="0">
                  <a:solidFill>
                    <a:srgbClr val="000000"/>
                  </a:solidFill>
                  <a:latin typeface="Open Sans Light"/>
                </a:rPr>
                <a:t>Pendant plusieurs milliers d’années, </a:t>
              </a:r>
              <a:r>
                <a:rPr lang="fr-CA" sz="1500">
                  <a:solidFill>
                    <a:srgbClr val="000000"/>
                  </a:solidFill>
                  <a:latin typeface="Open Sans Light"/>
                </a:rPr>
                <a:t>nous étions </a:t>
              </a:r>
              <a:r>
                <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nomades</a:t>
              </a:r>
              <a:r>
                <a:rPr lang="fr-CA" sz="1500" b="1" dirty="0">
                  <a:solidFill>
                    <a:srgbClr val="000000"/>
                  </a:solidFill>
                  <a:latin typeface="Open Sans Light"/>
                </a:rPr>
                <a:t>. </a:t>
              </a:r>
              <a:r>
                <a:rPr lang="fr-CA" sz="1500" dirty="0">
                  <a:solidFill>
                    <a:srgbClr val="000000"/>
                  </a:solidFill>
                  <a:latin typeface="Open Sans Light"/>
                </a:rPr>
                <a:t>Nous nous déplacions à chaque saison pour suivre les routes de migration des animaux que l’on chassait</a:t>
              </a:r>
              <a:r>
                <a:rPr lang="fr-CA" sz="1500" b="1" dirty="0">
                  <a:solidFill>
                    <a:srgbClr val="000000"/>
                  </a:solidFill>
                  <a:latin typeface="Open Sans Light"/>
                </a:rPr>
                <a:t>.</a:t>
              </a:r>
              <a:endParaRPr lang="fr-CA" sz="1500" dirty="0">
                <a:solidFill>
                  <a:srgbClr val="000000"/>
                </a:solidFill>
                <a:latin typeface="Open Sans Light"/>
              </a:endParaRPr>
            </a:p>
          </p:txBody>
        </p:sp>
      </p:grpSp>
      <p:pic>
        <p:nvPicPr>
          <p:cNvPr id="19" name="Picture 19"/>
          <p:cNvPicPr>
            <a:picLocks noChangeAspect="1"/>
          </p:cNvPicPr>
          <p:nvPr/>
        </p:nvPicPr>
        <p:blipFill>
          <a:blip r:embed="rId7"/>
          <a:srcRect/>
          <a:stretch>
            <a:fillRect/>
          </a:stretch>
        </p:blipFill>
        <p:spPr>
          <a:xfrm>
            <a:off x="2908519" y="4633768"/>
            <a:ext cx="5422733" cy="2134480"/>
          </a:xfrm>
          <a:prstGeom prst="rect">
            <a:avLst/>
          </a:prstGeom>
        </p:spPr>
      </p:pic>
      <p:sp>
        <p:nvSpPr>
          <p:cNvPr id="20" name="TextBox 20"/>
          <p:cNvSpPr txBox="1"/>
          <p:nvPr/>
        </p:nvSpPr>
        <p:spPr>
          <a:xfrm>
            <a:off x="616449" y="246274"/>
            <a:ext cx="7286585" cy="519373"/>
          </a:xfrm>
          <a:prstGeom prst="rect">
            <a:avLst/>
          </a:prstGeom>
        </p:spPr>
        <p:txBody>
          <a:bodyPr wrap="square" lIns="0" tIns="0" rIns="0" bIns="0" rtlCol="0" anchor="t">
            <a:spAutoFit/>
          </a:bodyPr>
          <a:lstStyle/>
          <a:p>
            <a:pPr algn="ctr">
              <a:lnSpc>
                <a:spcPts val="4200"/>
              </a:lnSpc>
            </a:pPr>
            <a:r>
              <a:rPr lang="en-US" sz="3000" dirty="0">
                <a:solidFill>
                  <a:srgbClr val="1E6090"/>
                </a:solidFill>
                <a:latin typeface="League Spartan"/>
              </a:rPr>
              <a:t>Le mode de vie </a:t>
            </a:r>
            <a:r>
              <a:rPr lang="fr-CA" sz="3000" dirty="0">
                <a:solidFill>
                  <a:srgbClr val="1E6090"/>
                </a:solidFill>
                <a:latin typeface="League Spartan"/>
              </a:rPr>
              <a:t>traditionnel</a:t>
            </a:r>
            <a:r>
              <a:rPr lang="en-US" sz="3000" dirty="0">
                <a:solidFill>
                  <a:srgbClr val="1E6090"/>
                </a:solidFill>
                <a:latin typeface="League Spartan"/>
              </a:rPr>
              <a:t> des Inuit</a:t>
            </a:r>
          </a:p>
        </p:txBody>
      </p:sp>
      <p:grpSp>
        <p:nvGrpSpPr>
          <p:cNvPr id="25" name="Group 2">
            <a:extLst>
              <a:ext uri="{FF2B5EF4-FFF2-40B4-BE49-F238E27FC236}">
                <a16:creationId xmlns:a16="http://schemas.microsoft.com/office/drawing/2014/main" id="{ADB7E7FB-7F1D-8E6D-3284-B2D7A417F862}"/>
              </a:ext>
            </a:extLst>
          </p:cNvPr>
          <p:cNvGrpSpPr/>
          <p:nvPr/>
        </p:nvGrpSpPr>
        <p:grpSpPr>
          <a:xfrm>
            <a:off x="2019652" y="4514671"/>
            <a:ext cx="4281442" cy="600649"/>
            <a:chOff x="368179" y="0"/>
            <a:chExt cx="5870970" cy="632517"/>
          </a:xfrm>
        </p:grpSpPr>
        <p:grpSp>
          <p:nvGrpSpPr>
            <p:cNvPr id="26" name="Group 3">
              <a:extLst>
                <a:ext uri="{FF2B5EF4-FFF2-40B4-BE49-F238E27FC236}">
                  <a16:creationId xmlns:a16="http://schemas.microsoft.com/office/drawing/2014/main" id="{802017E3-FD9C-5D04-F236-4DAD418E90AA}"/>
                </a:ext>
              </a:extLst>
            </p:cNvPr>
            <p:cNvGrpSpPr/>
            <p:nvPr/>
          </p:nvGrpSpPr>
          <p:grpSpPr>
            <a:xfrm>
              <a:off x="368179" y="0"/>
              <a:ext cx="5870969" cy="632517"/>
              <a:chOff x="208842" y="0"/>
              <a:chExt cx="3330191" cy="358782"/>
            </a:xfrm>
          </p:grpSpPr>
          <p:sp>
            <p:nvSpPr>
              <p:cNvPr id="28" name="Freeform 4">
                <a:extLst>
                  <a:ext uri="{FF2B5EF4-FFF2-40B4-BE49-F238E27FC236}">
                    <a16:creationId xmlns:a16="http://schemas.microsoft.com/office/drawing/2014/main" id="{5BC593FA-58A4-45F9-7EDC-F96DC9FD1D27}"/>
                  </a:ext>
                </a:extLst>
              </p:cNvPr>
              <p:cNvSpPr/>
              <p:nvPr/>
            </p:nvSpPr>
            <p:spPr>
              <a:xfrm>
                <a:off x="208842" y="0"/>
                <a:ext cx="3330191" cy="358782"/>
              </a:xfrm>
              <a:custGeom>
                <a:avLst/>
                <a:gdLst/>
                <a:ahLst/>
                <a:cxnLst/>
                <a:rect l="l" t="t" r="r" b="b"/>
                <a:pathLst>
                  <a:path w="3279246" h="1705278">
                    <a:moveTo>
                      <a:pt x="0" y="0"/>
                    </a:moveTo>
                    <a:lnTo>
                      <a:pt x="3279246" y="0"/>
                    </a:lnTo>
                    <a:lnTo>
                      <a:pt x="3279246" y="1705278"/>
                    </a:lnTo>
                    <a:lnTo>
                      <a:pt x="0" y="1705278"/>
                    </a:lnTo>
                    <a:close/>
                  </a:path>
                </a:pathLst>
              </a:custGeom>
              <a:solidFill>
                <a:srgbClr val="B5E2E8"/>
              </a:solidFill>
            </p:spPr>
            <p:txBody>
              <a:bodyPr/>
              <a:lstStyle/>
              <a:p>
                <a:endParaRPr lang="fr-CA" sz="1500"/>
              </a:p>
            </p:txBody>
          </p:sp>
        </p:grpSp>
        <p:sp>
          <p:nvSpPr>
            <p:cNvPr id="27" name="TextBox 5">
              <a:extLst>
                <a:ext uri="{FF2B5EF4-FFF2-40B4-BE49-F238E27FC236}">
                  <a16:creationId xmlns:a16="http://schemas.microsoft.com/office/drawing/2014/main" id="{7AEC2D4C-6488-ED32-FDEA-56DB0ABD2366}"/>
                </a:ext>
              </a:extLst>
            </p:cNvPr>
            <p:cNvSpPr txBox="1"/>
            <p:nvPr/>
          </p:nvSpPr>
          <p:spPr>
            <a:xfrm>
              <a:off x="548242" y="60400"/>
              <a:ext cx="5690907" cy="524917"/>
            </a:xfrm>
            <a:prstGeom prst="rect">
              <a:avLst/>
            </a:prstGeom>
          </p:spPr>
          <p:txBody>
            <a:bodyPr wrap="square" lIns="0" tIns="0" rIns="0" bIns="0" rtlCol="0" anchor="t">
              <a:spAutoFit/>
            </a:bodyPr>
            <a:lstStyle/>
            <a:p>
              <a:pPr>
                <a:lnSpc>
                  <a:spcPts val="2027"/>
                </a:lnSpc>
              </a:pPr>
              <a:r>
                <a:rPr lang="fr-CA" sz="1500" dirty="0">
                  <a:solidFill>
                    <a:srgbClr val="000000"/>
                  </a:solidFill>
                  <a:latin typeface="Open Sans"/>
                </a:rPr>
                <a:t>Après les années 1930, notre mode de vie change, nous verrons pourquoi!</a:t>
              </a:r>
            </a:p>
          </p:txBody>
        </p:sp>
      </p:grpSp>
      <p:sp>
        <p:nvSpPr>
          <p:cNvPr id="9" name="Ellipse 8">
            <a:extLst>
              <a:ext uri="{FF2B5EF4-FFF2-40B4-BE49-F238E27FC236}">
                <a16:creationId xmlns:a16="http://schemas.microsoft.com/office/drawing/2014/main" id="{FABA6899-1C8B-DDB9-2668-354D2A7778C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1066D0-8564-9590-867B-8BA35A57512E}"/>
              </a:ext>
            </a:extLst>
          </p:cNvPr>
          <p:cNvSpPr/>
          <p:nvPr/>
        </p:nvSpPr>
        <p:spPr>
          <a:xfrm>
            <a:off x="0" y="4048197"/>
            <a:ext cx="9144000" cy="10641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 2"/>
          <p:cNvGrpSpPr/>
          <p:nvPr/>
        </p:nvGrpSpPr>
        <p:grpSpPr>
          <a:xfrm>
            <a:off x="764152" y="924152"/>
            <a:ext cx="7615700" cy="2998092"/>
            <a:chOff x="0" y="0"/>
            <a:chExt cx="3335997" cy="1485975"/>
          </a:xfrm>
        </p:grpSpPr>
        <p:sp>
          <p:nvSpPr>
            <p:cNvPr id="3" name="Freeform 3"/>
            <p:cNvSpPr/>
            <p:nvPr/>
          </p:nvSpPr>
          <p:spPr>
            <a:xfrm>
              <a:off x="0" y="0"/>
              <a:ext cx="3335997" cy="1485975"/>
            </a:xfrm>
            <a:custGeom>
              <a:avLst/>
              <a:gdLst/>
              <a:ahLst/>
              <a:cxnLst/>
              <a:rect l="l" t="t" r="r" b="b"/>
              <a:pathLst>
                <a:path w="3335997" h="1485975">
                  <a:moveTo>
                    <a:pt x="0" y="0"/>
                  </a:moveTo>
                  <a:lnTo>
                    <a:pt x="3335997" y="0"/>
                  </a:lnTo>
                  <a:lnTo>
                    <a:pt x="3335997" y="1485975"/>
                  </a:lnTo>
                  <a:lnTo>
                    <a:pt x="0" y="1485975"/>
                  </a:lnTo>
                  <a:close/>
                </a:path>
              </a:pathLst>
            </a:custGeom>
            <a:solidFill>
              <a:srgbClr val="1E6090"/>
            </a:solidFill>
          </p:spPr>
          <p:txBody>
            <a:bodyPr/>
            <a:lstStyle/>
            <a:p>
              <a:endParaRPr lang="fr-CA"/>
            </a:p>
          </p:txBody>
        </p:sp>
      </p:grpSp>
      <p:sp>
        <p:nvSpPr>
          <p:cNvPr id="4" name="TextBox 4"/>
          <p:cNvSpPr txBox="1"/>
          <p:nvPr/>
        </p:nvSpPr>
        <p:spPr>
          <a:xfrm>
            <a:off x="997155" y="1016645"/>
            <a:ext cx="7149691" cy="2769989"/>
          </a:xfrm>
          <a:prstGeom prst="rect">
            <a:avLst/>
          </a:prstGeom>
        </p:spPr>
        <p:txBody>
          <a:bodyPr wrap="square" lIns="0" tIns="0" rIns="0" bIns="0" rtlCol="0" anchor="t">
            <a:spAutoFit/>
          </a:bodyPr>
          <a:lstStyle/>
          <a:p>
            <a:r>
              <a:rPr lang="fr-CA" sz="2000" dirty="0">
                <a:solidFill>
                  <a:srgbClr val="FFFFFF"/>
                </a:solidFill>
                <a:latin typeface="Open Sans"/>
              </a:rPr>
              <a:t>Les Inuit vivaient au sein de petits groupes composés des membres de leur famille. Ils se déplaçaient en fonction des saisons pour pouvoir se nourrir. Ces groupes se nourrissaient de caribous, d’oiseaux, de mammifères marins et parfois d’</a:t>
            </a:r>
            <a:r>
              <a:rPr lang="fr-CA" sz="2000" dirty="0" err="1">
                <a:solidFill>
                  <a:srgbClr val="FFFFFF"/>
                </a:solidFill>
                <a:latin typeface="Open Sans"/>
              </a:rPr>
              <a:t>oeufs</a:t>
            </a:r>
            <a:r>
              <a:rPr lang="fr-CA" sz="2000" dirty="0">
                <a:solidFill>
                  <a:srgbClr val="FFFFFF"/>
                </a:solidFill>
                <a:latin typeface="Open Sans"/>
              </a:rPr>
              <a:t> et de baies. Ils ont développé des compétences uniques et remarquables pour survivre. Parmi les technologies développées par les Inuit, il y a l’igloo, le kayak, le </a:t>
            </a:r>
            <a:r>
              <a:rPr lang="fr-CA" sz="2000" dirty="0" err="1">
                <a:solidFill>
                  <a:srgbClr val="FFFFFF"/>
                </a:solidFill>
                <a:latin typeface="Open Sans"/>
              </a:rPr>
              <a:t>ulu</a:t>
            </a:r>
            <a:r>
              <a:rPr lang="fr-CA" sz="2000" dirty="0">
                <a:solidFill>
                  <a:srgbClr val="FFFFFF"/>
                </a:solidFill>
                <a:latin typeface="Open Sans"/>
              </a:rPr>
              <a:t>, le qulliq, les vêtements de fourrure et l’harpon à tête détachable.</a:t>
            </a:r>
          </a:p>
        </p:txBody>
      </p:sp>
      <p:sp>
        <p:nvSpPr>
          <p:cNvPr id="7" name="TextBox 7"/>
          <p:cNvSpPr txBox="1"/>
          <p:nvPr/>
        </p:nvSpPr>
        <p:spPr>
          <a:xfrm>
            <a:off x="133195" y="4146099"/>
            <a:ext cx="8969636" cy="831190"/>
          </a:xfrm>
          <a:prstGeom prst="rect">
            <a:avLst/>
          </a:prstGeom>
        </p:spPr>
        <p:txBody>
          <a:bodyPr wrap="square" lIns="0" tIns="0" rIns="0" bIns="0" rtlCol="0" anchor="t">
            <a:spAutoFit/>
          </a:bodyPr>
          <a:lstStyle/>
          <a:p>
            <a:pPr marL="321469" indent="-321469">
              <a:lnSpc>
                <a:spcPct val="200000"/>
              </a:lnSpc>
              <a:buAutoNum type="arabicPeriod"/>
            </a:pPr>
            <a:r>
              <a:rPr lang="fr-CA" sz="1500" dirty="0">
                <a:solidFill>
                  <a:srgbClr val="000000"/>
                </a:solidFill>
                <a:latin typeface="Open Sans Light"/>
              </a:rPr>
              <a:t>Y a-t-il des technologies que toi ou des membres de ta famille utiliser toujours? </a:t>
            </a:r>
            <a:r>
              <a:rPr lang="fr-CA" sz="1400" dirty="0">
                <a:latin typeface="Open Sans Light"/>
              </a:rPr>
              <a:t>________________________________________________________________________________________</a:t>
            </a:r>
          </a:p>
        </p:txBody>
      </p:sp>
      <p:sp>
        <p:nvSpPr>
          <p:cNvPr id="14" name="TextBox 20">
            <a:extLst>
              <a:ext uri="{FF2B5EF4-FFF2-40B4-BE49-F238E27FC236}">
                <a16:creationId xmlns:a16="http://schemas.microsoft.com/office/drawing/2014/main" id="{5DD99B99-474F-D311-0D05-B011632A68D9}"/>
              </a:ext>
            </a:extLst>
          </p:cNvPr>
          <p:cNvSpPr txBox="1"/>
          <p:nvPr/>
        </p:nvSpPr>
        <p:spPr>
          <a:xfrm>
            <a:off x="609601" y="246274"/>
            <a:ext cx="7293434" cy="519373"/>
          </a:xfrm>
          <a:prstGeom prst="rect">
            <a:avLst/>
          </a:prstGeom>
        </p:spPr>
        <p:txBody>
          <a:bodyPr wrap="square" lIns="0" tIns="0" rIns="0" bIns="0" rtlCol="0" anchor="t">
            <a:spAutoFit/>
          </a:bodyPr>
          <a:lstStyle/>
          <a:p>
            <a:pPr algn="ctr">
              <a:lnSpc>
                <a:spcPts val="4200"/>
              </a:lnSpc>
            </a:pPr>
            <a:r>
              <a:rPr lang="en-US" sz="3000" dirty="0">
                <a:solidFill>
                  <a:srgbClr val="1E6090"/>
                </a:solidFill>
                <a:latin typeface="League Spartan"/>
              </a:rPr>
              <a:t>Le mode de vie </a:t>
            </a:r>
            <a:r>
              <a:rPr lang="en-US" sz="3000" dirty="0" err="1">
                <a:solidFill>
                  <a:srgbClr val="1E6090"/>
                </a:solidFill>
                <a:latin typeface="League Spartan"/>
              </a:rPr>
              <a:t>traditionnel</a:t>
            </a:r>
            <a:r>
              <a:rPr lang="en-US" sz="3000" dirty="0">
                <a:solidFill>
                  <a:srgbClr val="1E6090"/>
                </a:solidFill>
                <a:latin typeface="League Spartan"/>
              </a:rPr>
              <a:t> des Inuit</a:t>
            </a:r>
          </a:p>
        </p:txBody>
      </p:sp>
      <p:pic>
        <p:nvPicPr>
          <p:cNvPr id="17" name="Picture 6">
            <a:extLst>
              <a:ext uri="{FF2B5EF4-FFF2-40B4-BE49-F238E27FC236}">
                <a16:creationId xmlns:a16="http://schemas.microsoft.com/office/drawing/2014/main" id="{D2BAD918-686D-B9ED-EE2E-4903F818DF20}"/>
              </a:ext>
            </a:extLst>
          </p:cNvPr>
          <p:cNvPicPr>
            <a:picLocks noChangeAspect="1"/>
          </p:cNvPicPr>
          <p:nvPr/>
        </p:nvPicPr>
        <p:blipFill>
          <a:blip r:embed="rId3"/>
          <a:srcRect r="91" b="58199"/>
          <a:stretch>
            <a:fillRect/>
          </a:stretch>
        </p:blipFill>
        <p:spPr>
          <a:xfrm>
            <a:off x="7903033" y="359765"/>
            <a:ext cx="1240967" cy="438434"/>
          </a:xfrm>
          <a:prstGeom prst="rect">
            <a:avLst/>
          </a:prstGeom>
        </p:spPr>
      </p:pic>
      <p:sp>
        <p:nvSpPr>
          <p:cNvPr id="19" name="ZoneTexte 18">
            <a:extLst>
              <a:ext uri="{FF2B5EF4-FFF2-40B4-BE49-F238E27FC236}">
                <a16:creationId xmlns:a16="http://schemas.microsoft.com/office/drawing/2014/main" id="{EDBCB6CF-2E4F-3B44-D6EA-92453F51321A}"/>
              </a:ext>
            </a:extLst>
          </p:cNvPr>
          <p:cNvSpPr txBox="1"/>
          <p:nvPr/>
        </p:nvSpPr>
        <p:spPr>
          <a:xfrm>
            <a:off x="5756935" y="3633703"/>
            <a:ext cx="3574846" cy="294376"/>
          </a:xfrm>
          <a:prstGeom prst="rect">
            <a:avLst/>
          </a:prstGeom>
          <a:noFill/>
        </p:spPr>
        <p:txBody>
          <a:bodyPr wrap="square" rtlCol="0">
            <a:spAutoFit/>
          </a:bodyPr>
          <a:lstStyle/>
          <a:p>
            <a:r>
              <a:rPr lang="en-US" sz="1313" i="1">
                <a:solidFill>
                  <a:srgbClr val="FFFFFF"/>
                </a:solidFill>
                <a:latin typeface="Open Sans"/>
              </a:rPr>
              <a:t>The Inuit Way – </a:t>
            </a:r>
            <a:r>
              <a:rPr lang="en-US" sz="1313" i="1" err="1">
                <a:solidFill>
                  <a:srgbClr val="FFFFFF"/>
                </a:solidFill>
                <a:latin typeface="Open Sans"/>
              </a:rPr>
              <a:t>Pauktuutit</a:t>
            </a:r>
            <a:r>
              <a:rPr lang="en-US" sz="1313" i="1">
                <a:solidFill>
                  <a:srgbClr val="FFFFFF"/>
                </a:solidFill>
                <a:latin typeface="Open Sans"/>
              </a:rPr>
              <a:t>, 2006</a:t>
            </a:r>
            <a:endParaRPr lang="fr-CA" sz="1313" i="1"/>
          </a:p>
        </p:txBody>
      </p:sp>
      <p:sp>
        <p:nvSpPr>
          <p:cNvPr id="5" name="Ellipse 4">
            <a:extLst>
              <a:ext uri="{FF2B5EF4-FFF2-40B4-BE49-F238E27FC236}">
                <a16:creationId xmlns:a16="http://schemas.microsoft.com/office/drawing/2014/main" id="{D7DC3726-9564-48CB-213C-16F9D61D79E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17</a:t>
            </a:r>
          </a:p>
        </p:txBody>
      </p:sp>
      <p:pic>
        <p:nvPicPr>
          <p:cNvPr id="8" name="Picture 14">
            <a:extLst>
              <a:ext uri="{FF2B5EF4-FFF2-40B4-BE49-F238E27FC236}">
                <a16:creationId xmlns:a16="http://schemas.microsoft.com/office/drawing/2014/main" id="{09E521F7-6F4D-6532-A087-B71BBD152CC1}"/>
              </a:ext>
            </a:extLst>
          </p:cNvPr>
          <p:cNvPicPr>
            <a:picLocks noChangeAspect="1"/>
          </p:cNvPicPr>
          <p:nvPr/>
        </p:nvPicPr>
        <p:blipFill>
          <a:blip r:embed="rId4"/>
          <a:srcRect/>
          <a:stretch>
            <a:fillRect/>
          </a:stretch>
        </p:blipFill>
        <p:spPr>
          <a:xfrm>
            <a:off x="5039676" y="5506392"/>
            <a:ext cx="2863357" cy="991843"/>
          </a:xfrm>
          <a:prstGeom prst="rect">
            <a:avLst/>
          </a:prstGeom>
        </p:spPr>
      </p:pic>
      <p:pic>
        <p:nvPicPr>
          <p:cNvPr id="9" name="Picture 19">
            <a:extLst>
              <a:ext uri="{FF2B5EF4-FFF2-40B4-BE49-F238E27FC236}">
                <a16:creationId xmlns:a16="http://schemas.microsoft.com/office/drawing/2014/main" id="{FE9E0598-2C3C-6875-0338-BBAAE2D52093}"/>
              </a:ext>
            </a:extLst>
          </p:cNvPr>
          <p:cNvPicPr>
            <a:picLocks noChangeAspect="1"/>
          </p:cNvPicPr>
          <p:nvPr/>
        </p:nvPicPr>
        <p:blipFill>
          <a:blip r:embed="rId5"/>
          <a:srcRect/>
          <a:stretch>
            <a:fillRect/>
          </a:stretch>
        </p:blipFill>
        <p:spPr>
          <a:xfrm>
            <a:off x="609600" y="5224908"/>
            <a:ext cx="3602182" cy="141788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8936348-74F9-E7FA-8F0D-2BB2CF06F1CE}"/>
              </a:ext>
            </a:extLst>
          </p:cNvPr>
          <p:cNvSpPr/>
          <p:nvPr/>
        </p:nvSpPr>
        <p:spPr>
          <a:xfrm>
            <a:off x="4076596" y="110913"/>
            <a:ext cx="4918342" cy="34208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 6"/>
          <p:cNvGrpSpPr/>
          <p:nvPr/>
        </p:nvGrpSpPr>
        <p:grpSpPr>
          <a:xfrm>
            <a:off x="5536313" y="4234994"/>
            <a:ext cx="3458625" cy="2156699"/>
            <a:chOff x="0" y="0"/>
            <a:chExt cx="5919224" cy="4965700"/>
          </a:xfrm>
        </p:grpSpPr>
        <p:sp>
          <p:nvSpPr>
            <p:cNvPr id="7" name="Freeform 7"/>
            <p:cNvSpPr/>
            <p:nvPr/>
          </p:nvSpPr>
          <p:spPr>
            <a:xfrm>
              <a:off x="0" y="0"/>
              <a:ext cx="5919224" cy="4965700"/>
            </a:xfrm>
            <a:custGeom>
              <a:avLst/>
              <a:gdLst/>
              <a:ahLst/>
              <a:cxnLst/>
              <a:rect l="l" t="t" r="r" b="b"/>
              <a:pathLst>
                <a:path w="5919224" h="4965700">
                  <a:moveTo>
                    <a:pt x="5919224" y="0"/>
                  </a:moveTo>
                  <a:lnTo>
                    <a:pt x="5919224" y="4965700"/>
                  </a:lnTo>
                  <a:lnTo>
                    <a:pt x="896620" y="4965700"/>
                  </a:lnTo>
                  <a:lnTo>
                    <a:pt x="896620" y="3385820"/>
                  </a:lnTo>
                  <a:lnTo>
                    <a:pt x="0" y="2487930"/>
                  </a:lnTo>
                  <a:lnTo>
                    <a:pt x="896620" y="1591310"/>
                  </a:lnTo>
                  <a:lnTo>
                    <a:pt x="896620" y="0"/>
                  </a:lnTo>
                  <a:lnTo>
                    <a:pt x="5919224" y="0"/>
                  </a:lnTo>
                  <a:close/>
                </a:path>
              </a:pathLst>
            </a:custGeom>
            <a:solidFill>
              <a:srgbClr val="36AEC9"/>
            </a:solidFill>
          </p:spPr>
          <p:txBody>
            <a:bodyPr/>
            <a:lstStyle/>
            <a:p>
              <a:endParaRPr lang="fr-FR"/>
            </a:p>
          </p:txBody>
        </p:sp>
      </p:grpSp>
      <p:sp>
        <p:nvSpPr>
          <p:cNvPr id="12" name="TextBox 12"/>
          <p:cNvSpPr txBox="1"/>
          <p:nvPr/>
        </p:nvSpPr>
        <p:spPr>
          <a:xfrm>
            <a:off x="6154077" y="4501326"/>
            <a:ext cx="2840861" cy="1671868"/>
          </a:xfrm>
          <a:prstGeom prst="rect">
            <a:avLst/>
          </a:prstGeom>
        </p:spPr>
        <p:txBody>
          <a:bodyPr wrap="square" lIns="0" tIns="0" rIns="0" bIns="0" rtlCol="0" anchor="t">
            <a:spAutoFit/>
          </a:bodyPr>
          <a:lstStyle/>
          <a:p>
            <a:pPr algn="ctr">
              <a:lnSpc>
                <a:spcPts val="2248"/>
              </a:lnSpc>
            </a:pPr>
            <a:r>
              <a:rPr lang="fr-CA" sz="1500" dirty="0">
                <a:solidFill>
                  <a:srgbClr val="000000"/>
                </a:solidFill>
                <a:latin typeface="Open Sans Light"/>
              </a:rPr>
              <a:t>Il y avait peu de contacts entre les Inuit et les colons européens, puisque ces derniers vivaient dans le sud du Québec sur les terres fertiles autour du fleuve Saint-Laurent</a:t>
            </a:r>
          </a:p>
        </p:txBody>
      </p:sp>
      <p:sp>
        <p:nvSpPr>
          <p:cNvPr id="13" name="TextBox 13"/>
          <p:cNvSpPr txBox="1"/>
          <p:nvPr/>
        </p:nvSpPr>
        <p:spPr>
          <a:xfrm>
            <a:off x="4269344" y="355903"/>
            <a:ext cx="4664693" cy="2840521"/>
          </a:xfrm>
          <a:prstGeom prst="rect">
            <a:avLst/>
          </a:prstGeom>
        </p:spPr>
        <p:txBody>
          <a:bodyPr wrap="square" lIns="0" tIns="0" rIns="0" bIns="0" rtlCol="0" anchor="t">
            <a:spAutoFit/>
          </a:bodyPr>
          <a:lstStyle/>
          <a:p>
            <a:pPr marL="321469" indent="-321469">
              <a:lnSpc>
                <a:spcPts val="2099"/>
              </a:lnSpc>
              <a:buFont typeface="+mj-lt"/>
              <a:buAutoNum type="arabicPeriod"/>
            </a:pPr>
            <a:r>
              <a:rPr lang="fr-CA" sz="1499" dirty="0">
                <a:solidFill>
                  <a:srgbClr val="000000"/>
                </a:solidFill>
                <a:latin typeface="Open Sans Light"/>
              </a:rPr>
              <a:t>Où se situe le territoire inuit?</a:t>
            </a:r>
          </a:p>
          <a:p>
            <a:pPr marL="323845" lvl="1" indent="-161923" algn="ctr">
              <a:lnSpc>
                <a:spcPts val="2099"/>
              </a:lnSpc>
              <a:buFont typeface="Arial"/>
              <a:buChar char="•"/>
            </a:pPr>
            <a:r>
              <a:rPr lang="fr-CA" sz="1499" dirty="0">
                <a:solidFill>
                  <a:srgbClr val="000000"/>
                </a:solidFill>
                <a:latin typeface="Open Sans Light"/>
              </a:rPr>
              <a:t>Nord </a:t>
            </a:r>
            <a:r>
              <a:rPr lang="en-US" sz="1499" b="1" u="sng" dirty="0">
                <a:solidFill>
                  <a:srgbClr val="000000"/>
                </a:solidFill>
                <a:latin typeface="Open Sans Light"/>
              </a:rPr>
              <a:t>____</a:t>
            </a:r>
            <a:endParaRPr lang="fr-CA" sz="1499" b="1" i="1" u="sng" dirty="0">
              <a:solidFill>
                <a:srgbClr val="C00000"/>
              </a:solidFill>
              <a:latin typeface="Open Sans Light"/>
            </a:endParaRPr>
          </a:p>
          <a:p>
            <a:pPr marL="323845" lvl="1" indent="-161923" algn="ctr">
              <a:lnSpc>
                <a:spcPts val="2099"/>
              </a:lnSpc>
              <a:buFont typeface="Arial"/>
              <a:buChar char="•"/>
            </a:pPr>
            <a:r>
              <a:rPr lang="fr-CA" sz="1499" dirty="0">
                <a:solidFill>
                  <a:srgbClr val="000000"/>
                </a:solidFill>
                <a:latin typeface="Open Sans Light"/>
              </a:rPr>
              <a:t>Sud </a:t>
            </a:r>
            <a:r>
              <a:rPr lang="fr-CA" sz="1499" b="1" u="sng" dirty="0">
                <a:solidFill>
                  <a:srgbClr val="000000"/>
                </a:solidFill>
                <a:latin typeface="Open Sans Light"/>
              </a:rPr>
              <a:t>____</a:t>
            </a:r>
          </a:p>
          <a:p>
            <a:pPr marL="323845" lvl="1" indent="-161923" algn="ctr">
              <a:lnSpc>
                <a:spcPts val="2099"/>
              </a:lnSpc>
              <a:buFont typeface="Arial"/>
              <a:buChar char="•"/>
            </a:pPr>
            <a:r>
              <a:rPr lang="fr-CA" sz="1499" dirty="0">
                <a:solidFill>
                  <a:srgbClr val="000000"/>
                </a:solidFill>
                <a:latin typeface="Open Sans Light"/>
              </a:rPr>
              <a:t>Est </a:t>
            </a:r>
            <a:r>
              <a:rPr lang="fr-CA" sz="1499" b="1" u="sng" dirty="0">
                <a:solidFill>
                  <a:srgbClr val="000000"/>
                </a:solidFill>
                <a:latin typeface="Open Sans Light"/>
              </a:rPr>
              <a:t>____</a:t>
            </a:r>
            <a:endParaRPr lang="fr-CA" sz="1499" dirty="0">
              <a:solidFill>
                <a:srgbClr val="000000"/>
              </a:solidFill>
              <a:latin typeface="Open Sans Light"/>
            </a:endParaRPr>
          </a:p>
          <a:p>
            <a:pPr marL="323845" lvl="1" indent="-161923" algn="ctr">
              <a:lnSpc>
                <a:spcPts val="2099"/>
              </a:lnSpc>
              <a:buFont typeface="Arial"/>
              <a:buChar char="•"/>
            </a:pPr>
            <a:r>
              <a:rPr lang="fr-CA" sz="1499" dirty="0">
                <a:solidFill>
                  <a:srgbClr val="000000"/>
                </a:solidFill>
                <a:latin typeface="Open Sans Light"/>
              </a:rPr>
              <a:t>Ouest </a:t>
            </a:r>
            <a:r>
              <a:rPr lang="fr-CA" sz="1499" b="1" u="sng" dirty="0">
                <a:solidFill>
                  <a:srgbClr val="000000"/>
                </a:solidFill>
                <a:latin typeface="Open Sans Light"/>
              </a:rPr>
              <a:t>____</a:t>
            </a:r>
            <a:endParaRPr lang="fr-CA" sz="1499" dirty="0">
              <a:solidFill>
                <a:srgbClr val="000000"/>
              </a:solidFill>
              <a:latin typeface="Open Sans Light"/>
            </a:endParaRPr>
          </a:p>
          <a:p>
            <a:pPr algn="ctr">
              <a:lnSpc>
                <a:spcPts val="2099"/>
              </a:lnSpc>
            </a:pPr>
            <a:endParaRPr lang="fr-CA" sz="1499" dirty="0">
              <a:solidFill>
                <a:srgbClr val="000000"/>
              </a:solidFill>
              <a:latin typeface="Open Sans Light"/>
            </a:endParaRPr>
          </a:p>
          <a:p>
            <a:pPr marL="321465" indent="-321465">
              <a:lnSpc>
                <a:spcPts val="2099"/>
              </a:lnSpc>
              <a:buFont typeface="+mj-lt"/>
              <a:buAutoNum type="arabicPeriod" startAt="2"/>
            </a:pPr>
            <a:r>
              <a:rPr lang="fr-CA" sz="1499" dirty="0">
                <a:solidFill>
                  <a:srgbClr val="000000"/>
                </a:solidFill>
                <a:latin typeface="Open Sans Light"/>
              </a:rPr>
              <a:t>Pourquoi crois-tu qu’il y avait peu de contacts entre les Inuit et les </a:t>
            </a:r>
            <a:r>
              <a:rPr lang="fr-CA" sz="1499" dirty="0" err="1">
                <a:solidFill>
                  <a:srgbClr val="000000"/>
                </a:solidFill>
                <a:latin typeface="Open Sans Light"/>
              </a:rPr>
              <a:t>qallunaat</a:t>
            </a:r>
            <a:r>
              <a:rPr lang="fr-CA" sz="1499" dirty="0">
                <a:solidFill>
                  <a:srgbClr val="000000"/>
                </a:solidFill>
                <a:latin typeface="Open Sans Light"/>
              </a:rPr>
              <a:t>?</a:t>
            </a:r>
          </a:p>
          <a:p>
            <a:pPr algn="ctr">
              <a:lnSpc>
                <a:spcPct val="200000"/>
              </a:lnSpc>
            </a:pPr>
            <a:r>
              <a:rPr lang="en-US" sz="1200" b="1" u="sng" dirty="0">
                <a:solidFill>
                  <a:srgbClr val="000000"/>
                </a:solidFill>
                <a:latin typeface="Open Sans Light"/>
              </a:rPr>
              <a:t>________________________________________________________________</a:t>
            </a:r>
          </a:p>
          <a:p>
            <a:pPr algn="ctr">
              <a:lnSpc>
                <a:spcPct val="200000"/>
              </a:lnSpc>
            </a:pPr>
            <a:r>
              <a:rPr lang="en-US" sz="1200" b="1" i="1" u="sng" dirty="0">
                <a:solidFill>
                  <a:srgbClr val="000000"/>
                </a:solidFill>
                <a:latin typeface="Open Sans Light"/>
              </a:rPr>
              <a:t>___________________________________________________________________</a:t>
            </a:r>
            <a:r>
              <a:rPr lang="fr-CA" sz="1200" b="1" i="1" u="sng" dirty="0">
                <a:solidFill>
                  <a:srgbClr val="C00000"/>
                </a:solidFill>
                <a:latin typeface="Open Sans Light"/>
              </a:rPr>
              <a:t>.</a:t>
            </a:r>
            <a:endParaRPr lang="fr-CA" sz="2000" b="1" i="1" u="sng" dirty="0">
              <a:solidFill>
                <a:srgbClr val="C00000"/>
              </a:solidFill>
              <a:latin typeface="Open Sans Light"/>
            </a:endParaRPr>
          </a:p>
        </p:txBody>
      </p:sp>
      <p:pic>
        <p:nvPicPr>
          <p:cNvPr id="14" name="Picture 14"/>
          <p:cNvPicPr>
            <a:picLocks noChangeAspect="1"/>
          </p:cNvPicPr>
          <p:nvPr/>
        </p:nvPicPr>
        <p:blipFill>
          <a:blip r:embed="rId3"/>
          <a:srcRect b="65584"/>
          <a:stretch>
            <a:fillRect/>
          </a:stretch>
        </p:blipFill>
        <p:spPr>
          <a:xfrm>
            <a:off x="7752840" y="3546287"/>
            <a:ext cx="1242098" cy="360983"/>
          </a:xfrm>
          <a:prstGeom prst="rect">
            <a:avLst/>
          </a:prstGeom>
        </p:spPr>
      </p:pic>
      <p:pic>
        <p:nvPicPr>
          <p:cNvPr id="15" name="Picture 15"/>
          <p:cNvPicPr>
            <a:picLocks noChangeAspect="1"/>
          </p:cNvPicPr>
          <p:nvPr/>
        </p:nvPicPr>
        <p:blipFill>
          <a:blip r:embed="rId3"/>
          <a:srcRect t="70969" r="91"/>
          <a:stretch>
            <a:fillRect/>
          </a:stretch>
        </p:blipFill>
        <p:spPr>
          <a:xfrm>
            <a:off x="7753968" y="3874011"/>
            <a:ext cx="1240967" cy="304497"/>
          </a:xfrm>
          <a:prstGeom prst="rect">
            <a:avLst/>
          </a:prstGeom>
        </p:spPr>
      </p:pic>
      <p:pic>
        <p:nvPicPr>
          <p:cNvPr id="27" name="Image 26">
            <a:extLst>
              <a:ext uri="{FF2B5EF4-FFF2-40B4-BE49-F238E27FC236}">
                <a16:creationId xmlns:a16="http://schemas.microsoft.com/office/drawing/2014/main" id="{147D5972-111D-8C65-56BD-0E33308D8C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484" y="3653345"/>
            <a:ext cx="4410735" cy="3143409"/>
          </a:xfrm>
          <a:prstGeom prst="rect">
            <a:avLst/>
          </a:prstGeom>
        </p:spPr>
      </p:pic>
      <p:pic>
        <p:nvPicPr>
          <p:cNvPr id="21" name="Picture 21"/>
          <p:cNvPicPr>
            <a:picLocks noChangeAspect="1"/>
          </p:cNvPicPr>
          <p:nvPr/>
        </p:nvPicPr>
        <p:blipFill>
          <a:blip r:embed="rId5"/>
          <a:srcRect/>
          <a:stretch>
            <a:fillRect/>
          </a:stretch>
        </p:blipFill>
        <p:spPr>
          <a:xfrm>
            <a:off x="3768503" y="4628613"/>
            <a:ext cx="2243659" cy="2238146"/>
          </a:xfrm>
          <a:prstGeom prst="rect">
            <a:avLst/>
          </a:prstGeom>
        </p:spPr>
      </p:pic>
      <p:pic>
        <p:nvPicPr>
          <p:cNvPr id="31" name="Image 30">
            <a:extLst>
              <a:ext uri="{FF2B5EF4-FFF2-40B4-BE49-F238E27FC236}">
                <a16:creationId xmlns:a16="http://schemas.microsoft.com/office/drawing/2014/main" id="{64B7A92D-CBE4-5890-AA3D-EB7044CD5C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8671" y="61246"/>
            <a:ext cx="3616020" cy="3504185"/>
          </a:xfrm>
          <a:prstGeom prst="rect">
            <a:avLst/>
          </a:prstGeom>
        </p:spPr>
      </p:pic>
      <p:pic>
        <p:nvPicPr>
          <p:cNvPr id="32" name="Picture 5">
            <a:extLst>
              <a:ext uri="{FF2B5EF4-FFF2-40B4-BE49-F238E27FC236}">
                <a16:creationId xmlns:a16="http://schemas.microsoft.com/office/drawing/2014/main" id="{1810E9BD-8BED-030F-B85D-076D1747F93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175621" y="5667676"/>
            <a:ext cx="681758" cy="676645"/>
          </a:xfrm>
          <a:prstGeom prst="rect">
            <a:avLst/>
          </a:prstGeom>
        </p:spPr>
      </p:pic>
      <p:sp>
        <p:nvSpPr>
          <p:cNvPr id="3" name="Ellipse 2">
            <a:extLst>
              <a:ext uri="{FF2B5EF4-FFF2-40B4-BE49-F238E27FC236}">
                <a16:creationId xmlns:a16="http://schemas.microsoft.com/office/drawing/2014/main" id="{17A9A8AF-387B-9FC7-1FD2-EBFA159553AB}"/>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2"/>
          <p:cNvSpPr txBox="1"/>
          <p:nvPr/>
        </p:nvSpPr>
        <p:spPr>
          <a:xfrm>
            <a:off x="305812" y="1629"/>
            <a:ext cx="9041308" cy="6006644"/>
          </a:xfrm>
          <a:prstGeom prst="rect">
            <a:avLst/>
          </a:prstGeom>
        </p:spPr>
        <p:txBody>
          <a:bodyPr wrap="square" lIns="0" tIns="0" rIns="0" bIns="0" rtlCol="0" anchor="t">
            <a:spAutoFit/>
          </a:bodyPr>
          <a:lstStyle/>
          <a:p>
            <a:pPr>
              <a:lnSpc>
                <a:spcPts val="2813"/>
              </a:lnSpc>
            </a:pPr>
            <a:endPar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fr-CA"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Édition </a:t>
            </a:r>
            <a:br>
              <a:rPr lang="fr-CA"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Véronique Paul, Daphnée Perron-Cordero, </a:t>
            </a:r>
            <a:r>
              <a:rPr lang="fr-CA"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Elisapie</a:t>
            </a:r>
            <a:r>
              <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Lamoureux </a:t>
            </a:r>
          </a:p>
          <a:p>
            <a:endPar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fr-CA"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Mise en page</a:t>
            </a:r>
          </a:p>
          <a:p>
            <a:r>
              <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Daphnée Perron-Cordero</a:t>
            </a:r>
          </a:p>
          <a:p>
            <a:endPar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fr-CA"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Révision et adaptation </a:t>
            </a:r>
          </a:p>
          <a:p>
            <a:r>
              <a:rPr lang="fr-CA"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Elisapie</a:t>
            </a:r>
            <a:r>
              <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Lamoureux</a:t>
            </a:r>
          </a:p>
          <a:p>
            <a:endPar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fr-CA"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Illustrations</a:t>
            </a:r>
          </a:p>
          <a:p>
            <a:r>
              <a:rPr lang="fr-CA"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Qumaq</a:t>
            </a:r>
            <a:r>
              <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fr-CA"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Iyaituq</a:t>
            </a:r>
            <a:r>
              <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Passa </a:t>
            </a:r>
            <a:r>
              <a:rPr lang="fr-CA"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Mangiuk</a:t>
            </a:r>
            <a:endPar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nSpc>
                <a:spcPts val="2813"/>
              </a:lnSpc>
            </a:pPr>
            <a:endPar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fr-CA"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Photos d’archives</a:t>
            </a:r>
          </a:p>
          <a:p>
            <a:r>
              <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Institut culturel </a:t>
            </a:r>
            <a:r>
              <a:rPr lang="fr-CA"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Avataq</a:t>
            </a:r>
            <a:endPar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Sincères remerciements aux photographes: votre dédication à </a:t>
            </a:r>
          </a:p>
          <a:p>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raconter l’histoire à travers l’art de la photographie a égayé ce fascicule.</a:t>
            </a:r>
            <a:b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br>
            <a:endPar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Un remerciement spécial à </a:t>
            </a:r>
            <a:r>
              <a:rPr lang="fr-CA"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Glorya</a:t>
            </a: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Pellerin pour son soutien.</a:t>
            </a:r>
          </a:p>
          <a:p>
            <a:endPar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Ce fascicule est le résultat d’une collaboration entre</a:t>
            </a:r>
          </a:p>
          <a:p>
            <a:r>
              <a:rPr lang="fr-CA"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Tukisivallirutitsanut</a:t>
            </a: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fr-CA"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Parnaitiit</a:t>
            </a: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IPUIT et l’URFDÉMA.</a:t>
            </a:r>
          </a:p>
          <a:p>
            <a:pPr>
              <a:lnSpc>
                <a:spcPts val="2813"/>
              </a:lnSpc>
            </a:pP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Réalisé avec le soutien financier de l’UQAT et du gouvernement du Québec.</a:t>
            </a:r>
          </a:p>
          <a:p>
            <a:pPr>
              <a:lnSpc>
                <a:spcPts val="2813"/>
              </a:lnSpc>
            </a:pPr>
            <a:endPar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26" name="Picture 2">
            <a:extLst>
              <a:ext uri="{FF2B5EF4-FFF2-40B4-BE49-F238E27FC236}">
                <a16:creationId xmlns:a16="http://schemas.microsoft.com/office/drawing/2014/main" id="{72DF6F71-9203-188F-DACC-295CB40858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2775" y="6025558"/>
            <a:ext cx="1780163" cy="53360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3">
            <a:extLst>
              <a:ext uri="{FF2B5EF4-FFF2-40B4-BE49-F238E27FC236}">
                <a16:creationId xmlns:a16="http://schemas.microsoft.com/office/drawing/2014/main" id="{1441BBF4-7164-45F4-37F1-833E55ED0CC2}"/>
              </a:ext>
            </a:extLst>
          </p:cNvPr>
          <p:cNvSpPr>
            <a:spLocks noChangeAspect="1" noChangeArrowheads="1"/>
          </p:cNvSpPr>
          <p:nvPr/>
        </p:nvSpPr>
        <p:spPr bwMode="auto">
          <a:xfrm>
            <a:off x="5406926" y="1289818"/>
            <a:ext cx="285750" cy="2857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5725" tIns="42863" rIns="85725" bIns="42863" numCol="1" anchor="t" anchorCtr="0" compatLnSpc="1">
            <a:prstTxWarp prst="textNoShape">
              <a:avLst/>
            </a:prstTxWarp>
          </a:bodyPr>
          <a:lstStyle/>
          <a:p>
            <a:endParaRPr lang="fr-FR" sz="1583"/>
          </a:p>
        </p:txBody>
      </p:sp>
      <p:pic>
        <p:nvPicPr>
          <p:cNvPr id="5" name="Picture 12">
            <a:extLst>
              <a:ext uri="{FF2B5EF4-FFF2-40B4-BE49-F238E27FC236}">
                <a16:creationId xmlns:a16="http://schemas.microsoft.com/office/drawing/2014/main" id="{D6DC1F7F-DDBA-AEE4-C8FA-5A93462DB041}"/>
              </a:ext>
            </a:extLst>
          </p:cNvPr>
          <p:cNvPicPr>
            <a:picLocks noChangeAspect="1"/>
          </p:cNvPicPr>
          <p:nvPr/>
        </p:nvPicPr>
        <p:blipFill>
          <a:blip r:embed="rId5"/>
          <a:stretch>
            <a:fillRect/>
          </a:stretch>
        </p:blipFill>
        <p:spPr>
          <a:xfrm>
            <a:off x="3016621" y="1158191"/>
            <a:ext cx="5726283" cy="1272507"/>
          </a:xfrm>
          <a:prstGeom prst="rect">
            <a:avLst/>
          </a:prstGeom>
        </p:spPr>
      </p:pic>
      <p:pic>
        <p:nvPicPr>
          <p:cNvPr id="6" name="Image 5">
            <a:extLst>
              <a:ext uri="{FF2B5EF4-FFF2-40B4-BE49-F238E27FC236}">
                <a16:creationId xmlns:a16="http://schemas.microsoft.com/office/drawing/2014/main" id="{9D3D0BB1-5152-CF99-B66C-80C2FA4524AA}"/>
              </a:ext>
            </a:extLst>
          </p:cNvPr>
          <p:cNvPicPr>
            <a:picLocks noChangeAspect="1"/>
          </p:cNvPicPr>
          <p:nvPr>
            <p:custDataLst>
              <p:tags r:id="rId1"/>
            </p:custDataLst>
          </p:nvPr>
        </p:nvPicPr>
        <p:blipFill>
          <a:blip r:embed="rId6"/>
          <a:stretch>
            <a:fillRect/>
          </a:stretch>
        </p:blipFill>
        <p:spPr>
          <a:xfrm>
            <a:off x="6507790" y="2430698"/>
            <a:ext cx="2094292" cy="2679505"/>
          </a:xfrm>
          <a:prstGeom prst="rect">
            <a:avLst/>
          </a:prstGeom>
        </p:spPr>
      </p:pic>
      <p:pic>
        <p:nvPicPr>
          <p:cNvPr id="10" name="Image 9">
            <a:extLst>
              <a:ext uri="{FF2B5EF4-FFF2-40B4-BE49-F238E27FC236}">
                <a16:creationId xmlns:a16="http://schemas.microsoft.com/office/drawing/2014/main" id="{0C30DE55-7EAE-4C93-AFAA-A27108883FD3}"/>
              </a:ext>
            </a:extLst>
          </p:cNvPr>
          <p:cNvPicPr>
            <a:picLocks noChangeAspect="1"/>
          </p:cNvPicPr>
          <p:nvPr/>
        </p:nvPicPr>
        <p:blipFill>
          <a:blip r:embed="rId7"/>
          <a:stretch>
            <a:fillRect/>
          </a:stretch>
        </p:blipFill>
        <p:spPr>
          <a:xfrm>
            <a:off x="273073" y="6001009"/>
            <a:ext cx="1397966" cy="66486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CAA8E8D-6A93-E0F5-F2E8-DDE60568EA5A}"/>
              </a:ext>
            </a:extLst>
          </p:cNvPr>
          <p:cNvSpPr/>
          <p:nvPr/>
        </p:nvSpPr>
        <p:spPr>
          <a:xfrm>
            <a:off x="99030" y="2642604"/>
            <a:ext cx="4031673" cy="40904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Picture 2"/>
          <p:cNvPicPr>
            <a:picLocks noChangeAspect="1"/>
          </p:cNvPicPr>
          <p:nvPr/>
        </p:nvPicPr>
        <p:blipFill>
          <a:blip r:embed="rId3"/>
          <a:srcRect t="32796" r="1258" b="34039"/>
          <a:stretch>
            <a:fillRect/>
          </a:stretch>
        </p:blipFill>
        <p:spPr>
          <a:xfrm>
            <a:off x="7921009" y="579021"/>
            <a:ext cx="1226473" cy="347848"/>
          </a:xfrm>
          <a:prstGeom prst="rect">
            <a:avLst/>
          </a:prstGeom>
        </p:spPr>
      </p:pic>
      <p:grpSp>
        <p:nvGrpSpPr>
          <p:cNvPr id="4" name="Group 4"/>
          <p:cNvGrpSpPr/>
          <p:nvPr/>
        </p:nvGrpSpPr>
        <p:grpSpPr>
          <a:xfrm>
            <a:off x="146919" y="926869"/>
            <a:ext cx="8997082" cy="1614091"/>
            <a:chOff x="0" y="0"/>
            <a:chExt cx="9898547" cy="1926006"/>
          </a:xfrm>
        </p:grpSpPr>
        <p:grpSp>
          <p:nvGrpSpPr>
            <p:cNvPr id="5" name="Group 5"/>
            <p:cNvGrpSpPr/>
            <p:nvPr/>
          </p:nvGrpSpPr>
          <p:grpSpPr>
            <a:xfrm>
              <a:off x="0" y="0"/>
              <a:ext cx="9753600" cy="1926006"/>
              <a:chOff x="0" y="0"/>
              <a:chExt cx="3335997" cy="658746"/>
            </a:xfrm>
          </p:grpSpPr>
          <p:sp>
            <p:nvSpPr>
              <p:cNvPr id="6" name="Freeform 6"/>
              <p:cNvSpPr/>
              <p:nvPr/>
            </p:nvSpPr>
            <p:spPr>
              <a:xfrm>
                <a:off x="0" y="0"/>
                <a:ext cx="3335997" cy="658746"/>
              </a:xfrm>
              <a:custGeom>
                <a:avLst/>
                <a:gdLst/>
                <a:ahLst/>
                <a:cxnLst/>
                <a:rect l="l" t="t" r="r" b="b"/>
                <a:pathLst>
                  <a:path w="3335997" h="658746">
                    <a:moveTo>
                      <a:pt x="0" y="0"/>
                    </a:moveTo>
                    <a:lnTo>
                      <a:pt x="3335997" y="0"/>
                    </a:lnTo>
                    <a:lnTo>
                      <a:pt x="3335997" y="658746"/>
                    </a:lnTo>
                    <a:lnTo>
                      <a:pt x="0" y="658746"/>
                    </a:lnTo>
                    <a:close/>
                  </a:path>
                </a:pathLst>
              </a:custGeom>
              <a:solidFill>
                <a:srgbClr val="1E6090"/>
              </a:solidFill>
            </p:spPr>
            <p:txBody>
              <a:bodyPr/>
              <a:lstStyle/>
              <a:p>
                <a:endParaRPr lang="fr-CA"/>
              </a:p>
            </p:txBody>
          </p:sp>
        </p:grpSp>
        <p:sp>
          <p:nvSpPr>
            <p:cNvPr id="7" name="TextBox 7"/>
            <p:cNvSpPr txBox="1"/>
            <p:nvPr/>
          </p:nvSpPr>
          <p:spPr>
            <a:xfrm>
              <a:off x="197634" y="103679"/>
              <a:ext cx="9700913" cy="1668093"/>
            </a:xfrm>
            <a:prstGeom prst="rect">
              <a:avLst/>
            </a:prstGeom>
          </p:spPr>
          <p:txBody>
            <a:bodyPr wrap="square" lIns="0" tIns="0" rIns="0" bIns="0" rtlCol="0" anchor="t">
              <a:spAutoFit/>
            </a:bodyPr>
            <a:lstStyle/>
            <a:p>
              <a:pPr algn="l">
                <a:lnSpc>
                  <a:spcPct val="115000"/>
                </a:lnSpc>
              </a:pPr>
              <a:r>
                <a:rPr lang="fr-CA" sz="16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Jusqu’en 1830, les Inuit ont peu de contacts avec les Européens. Cette situation change lorsque une compagnie européenne s’installe sur notre territoire: la Compagnie de la Baie d’Hudson. En 1830, cette compagnie s’installe près de l’actuelle communauté de </a:t>
              </a:r>
              <a:r>
                <a:rPr lang="fr-CA" sz="1600" dirty="0" err="1">
                  <a:solidFill>
                    <a:schemeClr val="bg1"/>
                  </a:solidFill>
                  <a:effectLst/>
                  <a:latin typeface="Open Sans" panose="020B0606030504020204" pitchFamily="34" charset="0"/>
                  <a:ea typeface="Open Sans" panose="020B0606030504020204" pitchFamily="34" charset="0"/>
                  <a:cs typeface="Open Sans" panose="020B0606030504020204" pitchFamily="34" charset="0"/>
                </a:rPr>
                <a:t>Kuujjuaq</a:t>
              </a:r>
              <a:r>
                <a:rPr lang="fr-CA" sz="16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L’objectif était d’échanger des ressources avec les Inuit. Ainsi, la compagnie pouvait vendre ces précieuses ressources aux Européens.</a:t>
              </a:r>
            </a:p>
          </p:txBody>
        </p:sp>
      </p:grpSp>
      <p:pic>
        <p:nvPicPr>
          <p:cNvPr id="3" name="Picture 3"/>
          <p:cNvPicPr>
            <a:picLocks noChangeAspect="1"/>
          </p:cNvPicPr>
          <p:nvPr/>
        </p:nvPicPr>
        <p:blipFill>
          <a:blip r:embed="rId4"/>
          <a:srcRect/>
          <a:stretch>
            <a:fillRect/>
          </a:stretch>
        </p:blipFill>
        <p:spPr>
          <a:xfrm>
            <a:off x="4221281" y="2760580"/>
            <a:ext cx="4790972" cy="39462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8"/>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t="28799" r="4377"/>
          <a:stretch>
            <a:fillRect/>
          </a:stretch>
        </p:blipFill>
        <p:spPr>
          <a:xfrm>
            <a:off x="4312206" y="2580106"/>
            <a:ext cx="504419" cy="528323"/>
          </a:xfrm>
          <a:prstGeom prst="rect">
            <a:avLst/>
          </a:prstGeom>
        </p:spPr>
      </p:pic>
      <p:sp>
        <p:nvSpPr>
          <p:cNvPr id="9" name="TextBox 9"/>
          <p:cNvSpPr txBox="1"/>
          <p:nvPr/>
        </p:nvSpPr>
        <p:spPr>
          <a:xfrm>
            <a:off x="4579586" y="2554795"/>
            <a:ext cx="4257593" cy="230832"/>
          </a:xfrm>
          <a:prstGeom prst="rect">
            <a:avLst/>
          </a:prstGeom>
        </p:spPr>
        <p:txBody>
          <a:bodyPr lIns="0" tIns="0" rIns="0" bIns="0" rtlCol="0" anchor="t">
            <a:spAutoFit/>
          </a:bodyPr>
          <a:lstStyle/>
          <a:p>
            <a:pPr algn="ctr">
              <a:lnSpc>
                <a:spcPts val="1802"/>
              </a:lnSpc>
            </a:pPr>
            <a:r>
              <a:rPr lang="en-US" sz="1500" b="1" dirty="0">
                <a:solidFill>
                  <a:srgbClr val="000000"/>
                </a:solidFill>
                <a:latin typeface="Open Sans Light Italics"/>
              </a:rPr>
              <a:t>Le Nord du Québec</a:t>
            </a:r>
          </a:p>
        </p:txBody>
      </p:sp>
      <p:sp>
        <p:nvSpPr>
          <p:cNvPr id="10" name="TextBox 10"/>
          <p:cNvSpPr txBox="1"/>
          <p:nvPr/>
        </p:nvSpPr>
        <p:spPr>
          <a:xfrm>
            <a:off x="605138" y="3238751"/>
            <a:ext cx="2718617" cy="2745432"/>
          </a:xfrm>
          <a:prstGeom prst="rect">
            <a:avLst/>
          </a:prstGeom>
        </p:spPr>
        <p:txBody>
          <a:bodyPr lIns="0" tIns="0" rIns="0" bIns="0" rtlCol="0" anchor="t">
            <a:spAutoFit/>
          </a:bodyPr>
          <a:lstStyle/>
          <a:p>
            <a:pPr marL="321465" lvl="1" indent="-321465">
              <a:lnSpc>
                <a:spcPts val="2363"/>
              </a:lnSpc>
              <a:buAutoNum type="arabicPeriod"/>
            </a:pPr>
            <a:r>
              <a:rPr lang="en-US" sz="1583"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Encercle</a:t>
            </a: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 ta </a:t>
            </a:r>
            <a:r>
              <a:rPr lang="en-US" sz="1583"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communauté</a:t>
            </a: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 sur </a:t>
            </a:r>
            <a:r>
              <a:rPr lang="en-US" sz="1583"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cette</a:t>
            </a: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 carte</a:t>
            </a:r>
          </a:p>
          <a:p>
            <a:pPr marL="321465" lvl="1" indent="-321465">
              <a:lnSpc>
                <a:spcPts val="2363"/>
              </a:lnSpc>
              <a:buAutoNum type="arabicPeriod"/>
            </a:pP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nSpc>
                <a:spcPts val="2363"/>
              </a:lnSpc>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2. Kuujjuaq </a:t>
            </a:r>
            <a:r>
              <a:rPr lang="en-US" sz="1583"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est</a:t>
            </a: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83"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situé</a:t>
            </a: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p>
          <a:p>
            <a:pPr marL="364329" lvl="1" indent="-182164" algn="r">
              <a:lnSpc>
                <a:spcPts val="2363"/>
              </a:lnSpc>
              <a:buFont typeface="Arial"/>
              <a:buChar char="•"/>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Au Nord-Ouest</a:t>
            </a:r>
            <a:r>
              <a:rPr lang="en-US" sz="1583"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____</a:t>
            </a: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64329" lvl="1" indent="-182164" algn="r">
              <a:lnSpc>
                <a:spcPts val="2363"/>
              </a:lnSpc>
              <a:buFont typeface="Arial"/>
              <a:buChar char="•"/>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Au Sud-Est </a:t>
            </a:r>
            <a:r>
              <a:rPr lang="en-US" sz="1583"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____</a:t>
            </a: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64329" lvl="1" indent="-182164" algn="r">
              <a:lnSpc>
                <a:spcPts val="2363"/>
              </a:lnSpc>
              <a:buFont typeface="Arial"/>
              <a:buChar char="•"/>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Au Nord </a:t>
            </a:r>
            <a:r>
              <a:rPr lang="en-US" sz="1583"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____</a:t>
            </a: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64329" lvl="1" indent="-182164" algn="r">
              <a:lnSpc>
                <a:spcPts val="2363"/>
              </a:lnSpc>
              <a:buFont typeface="Arial"/>
              <a:buChar char="•"/>
            </a:pPr>
            <a:r>
              <a:rPr lang="en-US" sz="1583"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À</a:t>
            </a: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83"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l’Ouest</a:t>
            </a: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83"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____</a:t>
            </a: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nSpc>
                <a:spcPts val="2363"/>
              </a:lnSpc>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 de ma </a:t>
            </a:r>
            <a:r>
              <a:rPr lang="en-US" sz="1583"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communauté</a:t>
            </a: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1"/>
          <p:cNvSpPr txBox="1"/>
          <p:nvPr/>
        </p:nvSpPr>
        <p:spPr>
          <a:xfrm>
            <a:off x="1143000" y="124913"/>
            <a:ext cx="6858000" cy="804707"/>
          </a:xfrm>
          <a:prstGeom prst="rect">
            <a:avLst/>
          </a:prstGeom>
        </p:spPr>
        <p:txBody>
          <a:bodyPr wrap="square" lIns="0" tIns="0" rIns="0" bIns="0" rtlCol="0" anchor="t">
            <a:spAutoFit/>
          </a:bodyPr>
          <a:lstStyle/>
          <a:p>
            <a:pPr algn="ctr">
              <a:lnSpc>
                <a:spcPts val="3150"/>
              </a:lnSpc>
            </a:pPr>
            <a:r>
              <a:rPr lang="en-US" sz="2250" dirty="0">
                <a:solidFill>
                  <a:srgbClr val="1E6090"/>
                </a:solidFill>
                <a:latin typeface="League Spartan"/>
              </a:rPr>
              <a:t>Le premier poste de </a:t>
            </a:r>
            <a:r>
              <a:rPr lang="en-US" sz="2250" dirty="0" err="1">
                <a:solidFill>
                  <a:srgbClr val="1E6090"/>
                </a:solidFill>
                <a:latin typeface="League Spartan"/>
              </a:rPr>
              <a:t>traite</a:t>
            </a:r>
            <a:r>
              <a:rPr lang="en-US" sz="2250" dirty="0">
                <a:solidFill>
                  <a:srgbClr val="1E6090"/>
                </a:solidFill>
                <a:latin typeface="League Spartan"/>
              </a:rPr>
              <a:t> </a:t>
            </a:r>
          </a:p>
          <a:p>
            <a:pPr algn="ctr">
              <a:lnSpc>
                <a:spcPts val="3150"/>
              </a:lnSpc>
            </a:pPr>
            <a:r>
              <a:rPr lang="en-US" sz="2250" dirty="0">
                <a:solidFill>
                  <a:srgbClr val="1E6090"/>
                </a:solidFill>
                <a:latin typeface="League Spartan"/>
              </a:rPr>
              <a:t>de la Compagnie de la </a:t>
            </a:r>
            <a:r>
              <a:rPr lang="en-US" sz="2250" dirty="0" err="1">
                <a:solidFill>
                  <a:srgbClr val="1E6090"/>
                </a:solidFill>
                <a:latin typeface="League Spartan"/>
              </a:rPr>
              <a:t>Baie</a:t>
            </a:r>
            <a:r>
              <a:rPr lang="en-US" sz="2250" dirty="0">
                <a:solidFill>
                  <a:srgbClr val="1E6090"/>
                </a:solidFill>
                <a:latin typeface="League Spartan"/>
              </a:rPr>
              <a:t> </a:t>
            </a:r>
            <a:r>
              <a:rPr lang="en-US" sz="2250" dirty="0" err="1">
                <a:solidFill>
                  <a:srgbClr val="1E6090"/>
                </a:solidFill>
                <a:latin typeface="League Spartan"/>
              </a:rPr>
              <a:t>d’Hudson</a:t>
            </a:r>
            <a:endParaRPr lang="en-US" sz="2250" dirty="0">
              <a:solidFill>
                <a:srgbClr val="1E6090"/>
              </a:solidFill>
              <a:latin typeface="League Spartan"/>
            </a:endParaRPr>
          </a:p>
        </p:txBody>
      </p:sp>
      <p:sp>
        <p:nvSpPr>
          <p:cNvPr id="13" name="Ellipse 12">
            <a:extLst>
              <a:ext uri="{FF2B5EF4-FFF2-40B4-BE49-F238E27FC236}">
                <a16:creationId xmlns:a16="http://schemas.microsoft.com/office/drawing/2014/main" id="{7A42E343-53A6-21BA-EF2C-19533F86C6D1}"/>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142F1F3-CE37-669D-F2BF-0BBFE6AEF50F}"/>
              </a:ext>
            </a:extLst>
          </p:cNvPr>
          <p:cNvSpPr/>
          <p:nvPr/>
        </p:nvSpPr>
        <p:spPr>
          <a:xfrm>
            <a:off x="168625" y="2728836"/>
            <a:ext cx="4031673" cy="397654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 5"/>
          <p:cNvGrpSpPr/>
          <p:nvPr/>
        </p:nvGrpSpPr>
        <p:grpSpPr>
          <a:xfrm rot="10800000">
            <a:off x="168625" y="152622"/>
            <a:ext cx="8753354" cy="2785141"/>
            <a:chOff x="0" y="0"/>
            <a:chExt cx="3130550" cy="1257300"/>
          </a:xfrm>
        </p:grpSpPr>
        <p:sp>
          <p:nvSpPr>
            <p:cNvPr id="6" name="Freeform 6"/>
            <p:cNvSpPr/>
            <p:nvPr/>
          </p:nvSpPr>
          <p:spPr>
            <a:xfrm>
              <a:off x="0" y="0"/>
              <a:ext cx="3130550" cy="1257300"/>
            </a:xfrm>
            <a:custGeom>
              <a:avLst/>
              <a:gdLst/>
              <a:ahLst/>
              <a:cxnLst/>
              <a:rect l="l" t="t" r="r" b="b"/>
              <a:pathLst>
                <a:path w="3130550" h="1257300">
                  <a:moveTo>
                    <a:pt x="0" y="552450"/>
                  </a:moveTo>
                  <a:lnTo>
                    <a:pt x="0" y="1257300"/>
                  </a:lnTo>
                  <a:lnTo>
                    <a:pt x="3130550" y="1257300"/>
                  </a:lnTo>
                  <a:lnTo>
                    <a:pt x="3130550" y="0"/>
                  </a:lnTo>
                  <a:close/>
                </a:path>
              </a:pathLst>
            </a:custGeom>
            <a:solidFill>
              <a:srgbClr val="B5E2E8"/>
            </a:solidFill>
          </p:spPr>
          <p:txBody>
            <a:bodyPr/>
            <a:lstStyle/>
            <a:p>
              <a:endParaRPr lang="fr-CA"/>
            </a:p>
          </p:txBody>
        </p:sp>
      </p:grpSp>
      <p:sp>
        <p:nvSpPr>
          <p:cNvPr id="13" name="TextBox 13"/>
          <p:cNvSpPr txBox="1"/>
          <p:nvPr/>
        </p:nvSpPr>
        <p:spPr>
          <a:xfrm>
            <a:off x="245176" y="1036732"/>
            <a:ext cx="8655096" cy="1231106"/>
          </a:xfrm>
          <a:prstGeom prst="rect">
            <a:avLst/>
          </a:prstGeom>
        </p:spPr>
        <p:txBody>
          <a:bodyPr wrap="square" lIns="0" tIns="0" rIns="0" bIns="0" rtlCol="0" anchor="t">
            <a:spAutoFit/>
          </a:bodyPr>
          <a:lstStyle/>
          <a:p>
            <a:r>
              <a:rPr lang="fr-CA" sz="1600" dirty="0">
                <a:latin typeface="Open Sans" panose="020B0606030504020204" pitchFamily="34" charset="0"/>
                <a:ea typeface="Open Sans" panose="020B0606030504020204" pitchFamily="34" charset="0"/>
                <a:cs typeface="Open Sans" panose="020B0606030504020204" pitchFamily="34" charset="0"/>
              </a:rPr>
              <a:t>Au Nunavik, la Compagnie de la Baie d’Hudson (CBH) construit un premier poste de traite en 1830. </a:t>
            </a:r>
            <a:r>
              <a:rPr lang="fr-CA" sz="1600" b="1" dirty="0">
                <a:latin typeface="Open Sans" panose="020B0606030504020204" pitchFamily="34" charset="0"/>
                <a:ea typeface="Open Sans" panose="020B0606030504020204" pitchFamily="34" charset="0"/>
                <a:cs typeface="Open Sans" panose="020B0606030504020204" pitchFamily="34" charset="0"/>
              </a:rPr>
              <a:t>Mais qu’est-ce qu’un poste de traite</a:t>
            </a:r>
            <a:r>
              <a:rPr lang="fr-CA" sz="1600" dirty="0">
                <a:latin typeface="Open Sans" panose="020B0606030504020204" pitchFamily="34" charset="0"/>
                <a:ea typeface="Open Sans" panose="020B0606030504020204" pitchFamily="34" charset="0"/>
                <a:cs typeface="Open Sans" panose="020B0606030504020204" pitchFamily="34" charset="0"/>
              </a:rPr>
              <a:t>? Un poste de traite est un endroit où les Inuit amenaient des peaux, des fourrures, de la graisse et de la viande à la CBH. En échange, la CBH échangeait des munitions, des armes, des pipes, du tabac, de la farine et du thé.</a:t>
            </a:r>
          </a:p>
        </p:txBody>
      </p:sp>
      <p:pic>
        <p:nvPicPr>
          <p:cNvPr id="14" name="Picture 14"/>
          <p:cNvPicPr>
            <a:picLocks noChangeAspect="1"/>
          </p:cNvPicPr>
          <p:nvPr/>
        </p:nvPicPr>
        <p:blipFill>
          <a:blip r:embed="rId3"/>
          <a:srcRect t="40420" r="91" b="30561"/>
          <a:stretch>
            <a:fillRect/>
          </a:stretch>
        </p:blipFill>
        <p:spPr>
          <a:xfrm>
            <a:off x="7903033" y="556611"/>
            <a:ext cx="1240967" cy="304367"/>
          </a:xfrm>
          <a:prstGeom prst="rect">
            <a:avLst/>
          </a:prstGeom>
        </p:spPr>
      </p:pic>
      <p:pic>
        <p:nvPicPr>
          <p:cNvPr id="23" name="Image 22">
            <a:extLst>
              <a:ext uri="{FF2B5EF4-FFF2-40B4-BE49-F238E27FC236}">
                <a16:creationId xmlns:a16="http://schemas.microsoft.com/office/drawing/2014/main" id="{B006C41F-314E-AF3B-2B70-A989B8A1A1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21578" y="2869122"/>
            <a:ext cx="5253797" cy="37924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10"/>
          <p:cNvSpPr txBox="1"/>
          <p:nvPr/>
        </p:nvSpPr>
        <p:spPr>
          <a:xfrm>
            <a:off x="4266098" y="2251119"/>
            <a:ext cx="4257418" cy="496290"/>
          </a:xfrm>
          <a:prstGeom prst="rect">
            <a:avLst/>
          </a:prstGeom>
          <a:solidFill>
            <a:schemeClr val="tx2">
              <a:lumMod val="40000"/>
              <a:lumOff val="60000"/>
            </a:schemeClr>
          </a:solidFill>
        </p:spPr>
        <p:txBody>
          <a:bodyPr wrap="square" lIns="0" tIns="0" rIns="0" bIns="0" rtlCol="0" anchor="ctr">
            <a:spAutoFit/>
          </a:bodyPr>
          <a:lstStyle/>
          <a:p>
            <a:pPr algn="ctr">
              <a:lnSpc>
                <a:spcPts val="4594"/>
              </a:lnSpc>
            </a:pPr>
            <a:r>
              <a:rPr lang="en-US" sz="1400" dirty="0">
                <a:solidFill>
                  <a:srgbClr val="000000"/>
                </a:solidFill>
                <a:latin typeface="League Spartan"/>
              </a:rPr>
              <a:t>Location du poste de </a:t>
            </a:r>
            <a:r>
              <a:rPr lang="en-US" sz="1400" dirty="0" err="1">
                <a:solidFill>
                  <a:srgbClr val="000000"/>
                </a:solidFill>
                <a:latin typeface="League Spartan"/>
              </a:rPr>
              <a:t>traite</a:t>
            </a:r>
            <a:r>
              <a:rPr lang="en-US" sz="1400" dirty="0">
                <a:solidFill>
                  <a:srgbClr val="000000"/>
                </a:solidFill>
                <a:latin typeface="League Spartan"/>
              </a:rPr>
              <a:t> de la CBH (1830)</a:t>
            </a:r>
          </a:p>
        </p:txBody>
      </p:sp>
      <p:sp>
        <p:nvSpPr>
          <p:cNvPr id="2" name="TextBox 10">
            <a:extLst>
              <a:ext uri="{FF2B5EF4-FFF2-40B4-BE49-F238E27FC236}">
                <a16:creationId xmlns:a16="http://schemas.microsoft.com/office/drawing/2014/main" id="{5759A1A7-CA5D-C162-68AF-413BCC9AEDD3}"/>
              </a:ext>
            </a:extLst>
          </p:cNvPr>
          <p:cNvSpPr txBox="1"/>
          <p:nvPr/>
        </p:nvSpPr>
        <p:spPr>
          <a:xfrm>
            <a:off x="243728" y="3117066"/>
            <a:ext cx="3402746" cy="2704202"/>
          </a:xfrm>
          <a:prstGeom prst="rect">
            <a:avLst/>
          </a:prstGeom>
        </p:spPr>
        <p:txBody>
          <a:bodyPr wrap="square" lIns="0" tIns="0" rIns="0" bIns="0" rtlCol="0" anchor="t">
            <a:spAutoFit/>
          </a:bodyPr>
          <a:lstStyle/>
          <a:p>
            <a:pPr marL="321465" lvl="1" indent="-321465">
              <a:lnSpc>
                <a:spcPct val="200000"/>
              </a:lnSpc>
              <a:buAutoNum type="arabicPeriod"/>
            </a:pP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Quel</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élément</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été</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ajouté</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sur la carte?  __________________________ _________________________________</a:t>
            </a:r>
          </a:p>
          <a:p>
            <a:pPr marL="321465" lvl="1" indent="-321465">
              <a:lnSpc>
                <a:spcPct val="200000"/>
              </a:lnSpc>
              <a:buAutoNum type="arabicPeriod"/>
            </a:pP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Aujourd’hui</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quelle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communauté</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se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trouve</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cet</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endroit</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___________________________________</a:t>
            </a:r>
            <a:endPar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llipse 8">
            <a:extLst>
              <a:ext uri="{FF2B5EF4-FFF2-40B4-BE49-F238E27FC236}">
                <a16:creationId xmlns:a16="http://schemas.microsoft.com/office/drawing/2014/main" id="{9B3DE4D0-9D8C-91D6-1A5A-EE2165335730}"/>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20</a:t>
            </a:r>
          </a:p>
        </p:txBody>
      </p:sp>
      <p:sp>
        <p:nvSpPr>
          <p:cNvPr id="3" name="TextBox 11">
            <a:extLst>
              <a:ext uri="{FF2B5EF4-FFF2-40B4-BE49-F238E27FC236}">
                <a16:creationId xmlns:a16="http://schemas.microsoft.com/office/drawing/2014/main" id="{62F8B28B-5B7D-3F82-E479-CC7701B28E87}"/>
              </a:ext>
            </a:extLst>
          </p:cNvPr>
          <p:cNvSpPr txBox="1"/>
          <p:nvPr/>
        </p:nvSpPr>
        <p:spPr>
          <a:xfrm>
            <a:off x="1143000" y="124913"/>
            <a:ext cx="6858000" cy="804707"/>
          </a:xfrm>
          <a:prstGeom prst="rect">
            <a:avLst/>
          </a:prstGeom>
        </p:spPr>
        <p:txBody>
          <a:bodyPr wrap="square" lIns="0" tIns="0" rIns="0" bIns="0" rtlCol="0" anchor="t">
            <a:spAutoFit/>
          </a:bodyPr>
          <a:lstStyle/>
          <a:p>
            <a:pPr algn="ctr">
              <a:lnSpc>
                <a:spcPts val="3150"/>
              </a:lnSpc>
            </a:pPr>
            <a:r>
              <a:rPr lang="en-US" sz="2250" dirty="0">
                <a:solidFill>
                  <a:srgbClr val="1E6090"/>
                </a:solidFill>
                <a:latin typeface="League Spartan"/>
              </a:rPr>
              <a:t>Le premier poste de </a:t>
            </a:r>
            <a:r>
              <a:rPr lang="en-US" sz="2250" dirty="0" err="1">
                <a:solidFill>
                  <a:srgbClr val="1E6090"/>
                </a:solidFill>
                <a:latin typeface="League Spartan"/>
              </a:rPr>
              <a:t>traite</a:t>
            </a:r>
            <a:r>
              <a:rPr lang="en-US" sz="2250" dirty="0">
                <a:solidFill>
                  <a:srgbClr val="1E6090"/>
                </a:solidFill>
                <a:latin typeface="League Spartan"/>
              </a:rPr>
              <a:t> </a:t>
            </a:r>
          </a:p>
          <a:p>
            <a:pPr algn="ctr">
              <a:lnSpc>
                <a:spcPts val="3150"/>
              </a:lnSpc>
            </a:pPr>
            <a:r>
              <a:rPr lang="en-US" sz="2250" dirty="0">
                <a:solidFill>
                  <a:srgbClr val="1E6090"/>
                </a:solidFill>
                <a:latin typeface="League Spartan"/>
              </a:rPr>
              <a:t>de la Compagnie de la </a:t>
            </a:r>
            <a:r>
              <a:rPr lang="en-US" sz="2250" dirty="0" err="1">
                <a:solidFill>
                  <a:srgbClr val="1E6090"/>
                </a:solidFill>
                <a:latin typeface="League Spartan"/>
              </a:rPr>
              <a:t>Baie</a:t>
            </a:r>
            <a:r>
              <a:rPr lang="en-US" sz="2250" dirty="0">
                <a:solidFill>
                  <a:srgbClr val="1E6090"/>
                </a:solidFill>
                <a:latin typeface="League Spartan"/>
              </a:rPr>
              <a:t> </a:t>
            </a:r>
            <a:r>
              <a:rPr lang="en-US" sz="2250" dirty="0" err="1">
                <a:solidFill>
                  <a:srgbClr val="1E6090"/>
                </a:solidFill>
                <a:latin typeface="League Spartan"/>
              </a:rPr>
              <a:t>d’Hudson</a:t>
            </a:r>
            <a:endParaRPr lang="en-US" sz="2250" dirty="0">
              <a:solidFill>
                <a:srgbClr val="1E6090"/>
              </a:solidFill>
              <a:latin typeface="League Spartan"/>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1A780-5A04-60FF-2D6F-9F536E367EEB}"/>
              </a:ext>
            </a:extLst>
          </p:cNvPr>
          <p:cNvSpPr/>
          <p:nvPr/>
        </p:nvSpPr>
        <p:spPr>
          <a:xfrm>
            <a:off x="118667" y="1736643"/>
            <a:ext cx="4031673" cy="482638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 5"/>
          <p:cNvGrpSpPr/>
          <p:nvPr/>
        </p:nvGrpSpPr>
        <p:grpSpPr>
          <a:xfrm>
            <a:off x="258249" y="743097"/>
            <a:ext cx="5860471" cy="993546"/>
            <a:chOff x="0" y="0"/>
            <a:chExt cx="3751195" cy="475588"/>
          </a:xfrm>
        </p:grpSpPr>
        <p:sp>
          <p:nvSpPr>
            <p:cNvPr id="6" name="Freeform 6"/>
            <p:cNvSpPr/>
            <p:nvPr/>
          </p:nvSpPr>
          <p:spPr>
            <a:xfrm>
              <a:off x="0" y="0"/>
              <a:ext cx="3751195" cy="475588"/>
            </a:xfrm>
            <a:custGeom>
              <a:avLst/>
              <a:gdLst/>
              <a:ahLst/>
              <a:cxnLst/>
              <a:rect l="l" t="t" r="r" b="b"/>
              <a:pathLst>
                <a:path w="3751195" h="475588">
                  <a:moveTo>
                    <a:pt x="0" y="0"/>
                  </a:moveTo>
                  <a:lnTo>
                    <a:pt x="3751195" y="0"/>
                  </a:lnTo>
                  <a:lnTo>
                    <a:pt x="3751195" y="475588"/>
                  </a:lnTo>
                  <a:lnTo>
                    <a:pt x="0" y="475588"/>
                  </a:lnTo>
                  <a:close/>
                </a:path>
              </a:pathLst>
            </a:custGeom>
            <a:solidFill>
              <a:srgbClr val="C7D0D8"/>
            </a:solidFill>
          </p:spPr>
          <p:txBody>
            <a:bodyPr/>
            <a:lstStyle/>
            <a:p>
              <a:endParaRPr lang="fr-CA"/>
            </a:p>
          </p:txBody>
        </p:sp>
      </p:grpSp>
      <p:sp>
        <p:nvSpPr>
          <p:cNvPr id="14" name="TextBox 14"/>
          <p:cNvSpPr txBox="1"/>
          <p:nvPr/>
        </p:nvSpPr>
        <p:spPr>
          <a:xfrm>
            <a:off x="365403" y="932488"/>
            <a:ext cx="5753317" cy="738664"/>
          </a:xfrm>
          <a:prstGeom prst="rect">
            <a:avLst/>
          </a:prstGeom>
        </p:spPr>
        <p:txBody>
          <a:bodyPr wrap="square" lIns="0" tIns="0" rIns="0" bIns="0" rtlCol="0" anchor="t">
            <a:spAutoFit/>
          </a:bodyPr>
          <a:lstStyle/>
          <a:p>
            <a:r>
              <a:rPr lang="fr-CA" sz="1600" dirty="0">
                <a:latin typeface="Open Sans" panose="020B0606030504020204" pitchFamily="34" charset="0"/>
                <a:ea typeface="Open Sans" panose="020B0606030504020204" pitchFamily="34" charset="0"/>
                <a:cs typeface="Open Sans" panose="020B0606030504020204" pitchFamily="34" charset="0"/>
              </a:rPr>
              <a:t>Dès 1830, les Inuit s’arrêtent au poste de traite pour faire des échanges ce qui fait en sorte qu’ils empruntent des chemins différents que leurs routes traditionnelles.</a:t>
            </a:r>
          </a:p>
        </p:txBody>
      </p:sp>
      <p:pic>
        <p:nvPicPr>
          <p:cNvPr id="15" name="Picture 15"/>
          <p:cNvPicPr>
            <a:picLocks noChangeAspect="1"/>
          </p:cNvPicPr>
          <p:nvPr/>
        </p:nvPicPr>
        <p:blipFill>
          <a:blip r:embed="rId3"/>
          <a:srcRect t="40420" r="91" b="30561"/>
          <a:stretch>
            <a:fillRect/>
          </a:stretch>
        </p:blipFill>
        <p:spPr>
          <a:xfrm>
            <a:off x="7903033" y="774355"/>
            <a:ext cx="1240967" cy="304367"/>
          </a:xfrm>
          <a:prstGeom prst="rect">
            <a:avLst/>
          </a:prstGeom>
        </p:spPr>
      </p:pic>
      <p:pic>
        <p:nvPicPr>
          <p:cNvPr id="17" name="Image 16">
            <a:extLst>
              <a:ext uri="{FF2B5EF4-FFF2-40B4-BE49-F238E27FC236}">
                <a16:creationId xmlns:a16="http://schemas.microsoft.com/office/drawing/2014/main" id="{B7EB5059-152A-78D5-AF2B-D32855667F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1619" y="2144447"/>
            <a:ext cx="4824132" cy="38146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TextBox 10">
            <a:extLst>
              <a:ext uri="{FF2B5EF4-FFF2-40B4-BE49-F238E27FC236}">
                <a16:creationId xmlns:a16="http://schemas.microsoft.com/office/drawing/2014/main" id="{CDCBC62C-3E52-884A-82A1-6BDE727823E6}"/>
              </a:ext>
            </a:extLst>
          </p:cNvPr>
          <p:cNvSpPr txBox="1"/>
          <p:nvPr/>
        </p:nvSpPr>
        <p:spPr>
          <a:xfrm>
            <a:off x="339666" y="2331553"/>
            <a:ext cx="3402746" cy="4089196"/>
          </a:xfrm>
          <a:prstGeom prst="rect">
            <a:avLst/>
          </a:prstGeom>
        </p:spPr>
        <p:txBody>
          <a:bodyPr wrap="square" lIns="0" tIns="0" rIns="0" bIns="0" rtlCol="0" anchor="t">
            <a:spAutoFit/>
          </a:bodyPr>
          <a:lstStyle/>
          <a:p>
            <a:pPr marL="0" lvl="1">
              <a:lnSpc>
                <a:spcPct val="200000"/>
              </a:lnSpc>
            </a:pP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Observe </a:t>
            </a:r>
            <a:r>
              <a:rPr lang="en-US"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ce</a:t>
            </a: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document</a:t>
            </a:r>
          </a:p>
          <a:p>
            <a:pPr marL="321465" lvl="1" indent="-321465">
              <a:lnSpc>
                <a:spcPct val="200000"/>
              </a:lnSpc>
              <a:buAutoNum type="arabicPeriod"/>
            </a:pP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Crois-tu</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que les Inuit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désiraient</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faire des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échanges</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avec la CBH?</a:t>
            </a:r>
          </a:p>
          <a:p>
            <a:pPr marL="0" lvl="1">
              <a:lnSpc>
                <a:spcPct val="2000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OUI 	  NON</a:t>
            </a:r>
          </a:p>
          <a:p>
            <a:pPr marL="0" lvl="1">
              <a:lnSpc>
                <a:spcPct val="200000"/>
              </a:lnSpc>
            </a:pPr>
            <a:endPar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0" lvl="1">
              <a:lnSpc>
                <a:spcPct val="2000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2.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Justifie</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ta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réponse</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p>
          <a:p>
            <a:pPr marL="0" lvl="1">
              <a:lnSpc>
                <a:spcPct val="2000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_______________________________________</a:t>
            </a:r>
          </a:p>
          <a:p>
            <a:pPr marL="0" lvl="1">
              <a:lnSpc>
                <a:spcPct val="2000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_______________________________________</a:t>
            </a:r>
          </a:p>
          <a:p>
            <a:pPr marL="0" lvl="1">
              <a:lnSpc>
                <a:spcPct val="2000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_______________________________________</a:t>
            </a:r>
            <a:endParaRPr lang="en-US" sz="1500"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 name="Rectangle 19">
            <a:extLst>
              <a:ext uri="{FF2B5EF4-FFF2-40B4-BE49-F238E27FC236}">
                <a16:creationId xmlns:a16="http://schemas.microsoft.com/office/drawing/2014/main" id="{1649091F-3DE9-7377-B0C4-9ACB5A4060B1}"/>
              </a:ext>
            </a:extLst>
          </p:cNvPr>
          <p:cNvSpPr/>
          <p:nvPr/>
        </p:nvSpPr>
        <p:spPr>
          <a:xfrm>
            <a:off x="2272146" y="4207510"/>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1" name="Rectangle 20">
            <a:extLst>
              <a:ext uri="{FF2B5EF4-FFF2-40B4-BE49-F238E27FC236}">
                <a16:creationId xmlns:a16="http://schemas.microsoft.com/office/drawing/2014/main" id="{7E01C300-F00F-EA12-1F60-A7F71C009735}"/>
              </a:ext>
            </a:extLst>
          </p:cNvPr>
          <p:cNvSpPr/>
          <p:nvPr/>
        </p:nvSpPr>
        <p:spPr>
          <a:xfrm>
            <a:off x="1536938" y="4217837"/>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2" name="Flèche vers la droite 21">
            <a:extLst>
              <a:ext uri="{FF2B5EF4-FFF2-40B4-BE49-F238E27FC236}">
                <a16:creationId xmlns:a16="http://schemas.microsoft.com/office/drawing/2014/main" id="{32E5B03D-DE4F-2FE9-0A86-1E3F4FBC0CB1}"/>
              </a:ext>
            </a:extLst>
          </p:cNvPr>
          <p:cNvSpPr/>
          <p:nvPr/>
        </p:nvSpPr>
        <p:spPr>
          <a:xfrm>
            <a:off x="2480061" y="2605957"/>
            <a:ext cx="1079912" cy="890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 name="Ellipse 3">
            <a:extLst>
              <a:ext uri="{FF2B5EF4-FFF2-40B4-BE49-F238E27FC236}">
                <a16:creationId xmlns:a16="http://schemas.microsoft.com/office/drawing/2014/main" id="{7DC69817-CCED-91B2-DF54-95D24AB51D82}"/>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21</a:t>
            </a:r>
          </a:p>
        </p:txBody>
      </p:sp>
      <p:pic>
        <p:nvPicPr>
          <p:cNvPr id="10" name="Graphique 9" descr="Back contour">
            <a:extLst>
              <a:ext uri="{FF2B5EF4-FFF2-40B4-BE49-F238E27FC236}">
                <a16:creationId xmlns:a16="http://schemas.microsoft.com/office/drawing/2014/main" id="{9F89EFF4-A993-0F7E-9166-4014C0B4FF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3932619">
            <a:off x="5675517" y="1047568"/>
            <a:ext cx="1685057" cy="1685057"/>
          </a:xfrm>
          <a:prstGeom prst="rect">
            <a:avLst/>
          </a:prstGeom>
        </p:spPr>
      </p:pic>
      <p:sp>
        <p:nvSpPr>
          <p:cNvPr id="3" name="TextBox 11">
            <a:extLst>
              <a:ext uri="{FF2B5EF4-FFF2-40B4-BE49-F238E27FC236}">
                <a16:creationId xmlns:a16="http://schemas.microsoft.com/office/drawing/2014/main" id="{23BDFE6E-321B-7446-C056-D68C62A99346}"/>
              </a:ext>
            </a:extLst>
          </p:cNvPr>
          <p:cNvSpPr txBox="1"/>
          <p:nvPr/>
        </p:nvSpPr>
        <p:spPr>
          <a:xfrm>
            <a:off x="1143000" y="124913"/>
            <a:ext cx="6858000" cy="804707"/>
          </a:xfrm>
          <a:prstGeom prst="rect">
            <a:avLst/>
          </a:prstGeom>
        </p:spPr>
        <p:txBody>
          <a:bodyPr wrap="square" lIns="0" tIns="0" rIns="0" bIns="0" rtlCol="0" anchor="t">
            <a:spAutoFit/>
          </a:bodyPr>
          <a:lstStyle/>
          <a:p>
            <a:pPr algn="ctr">
              <a:lnSpc>
                <a:spcPts val="3150"/>
              </a:lnSpc>
            </a:pPr>
            <a:r>
              <a:rPr lang="en-US" sz="2250" dirty="0">
                <a:solidFill>
                  <a:srgbClr val="1E6090"/>
                </a:solidFill>
                <a:latin typeface="League Spartan"/>
              </a:rPr>
              <a:t>Le premier poste de </a:t>
            </a:r>
            <a:r>
              <a:rPr lang="en-US" sz="2250" dirty="0" err="1">
                <a:solidFill>
                  <a:srgbClr val="1E6090"/>
                </a:solidFill>
                <a:latin typeface="League Spartan"/>
              </a:rPr>
              <a:t>traite</a:t>
            </a:r>
            <a:r>
              <a:rPr lang="en-US" sz="2250" dirty="0">
                <a:solidFill>
                  <a:srgbClr val="1E6090"/>
                </a:solidFill>
                <a:latin typeface="League Spartan"/>
              </a:rPr>
              <a:t> </a:t>
            </a:r>
          </a:p>
          <a:p>
            <a:pPr algn="ctr">
              <a:lnSpc>
                <a:spcPts val="3150"/>
              </a:lnSpc>
            </a:pPr>
            <a:r>
              <a:rPr lang="en-US" sz="2250" dirty="0">
                <a:solidFill>
                  <a:srgbClr val="1E6090"/>
                </a:solidFill>
                <a:latin typeface="League Spartan"/>
              </a:rPr>
              <a:t>de la Compagnie de la </a:t>
            </a:r>
            <a:r>
              <a:rPr lang="en-US" sz="2250" dirty="0" err="1">
                <a:solidFill>
                  <a:srgbClr val="1E6090"/>
                </a:solidFill>
                <a:latin typeface="League Spartan"/>
              </a:rPr>
              <a:t>Baie</a:t>
            </a:r>
            <a:r>
              <a:rPr lang="en-US" sz="2250" dirty="0">
                <a:solidFill>
                  <a:srgbClr val="1E6090"/>
                </a:solidFill>
                <a:latin typeface="League Spartan"/>
              </a:rPr>
              <a:t> </a:t>
            </a:r>
            <a:r>
              <a:rPr lang="en-US" sz="2250" dirty="0" err="1">
                <a:solidFill>
                  <a:srgbClr val="1E6090"/>
                </a:solidFill>
                <a:latin typeface="League Spartan"/>
              </a:rPr>
              <a:t>d’Hudson</a:t>
            </a:r>
            <a:endParaRPr lang="en-US" sz="2250" dirty="0">
              <a:solidFill>
                <a:srgbClr val="1E6090"/>
              </a:solidFill>
              <a:latin typeface="League Spartan"/>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74FC1A29-3D79-992F-C7FD-5DF7FFE52C83}"/>
              </a:ext>
            </a:extLst>
          </p:cNvPr>
          <p:cNvSpPr/>
          <p:nvPr/>
        </p:nvSpPr>
        <p:spPr>
          <a:xfrm>
            <a:off x="6665301" y="4976101"/>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54" name="Rectangle 53">
            <a:extLst>
              <a:ext uri="{FF2B5EF4-FFF2-40B4-BE49-F238E27FC236}">
                <a16:creationId xmlns:a16="http://schemas.microsoft.com/office/drawing/2014/main" id="{FE4D279E-CFF9-08DD-7240-130C9BF34107}"/>
              </a:ext>
            </a:extLst>
          </p:cNvPr>
          <p:cNvSpPr/>
          <p:nvPr/>
        </p:nvSpPr>
        <p:spPr>
          <a:xfrm>
            <a:off x="4388334" y="4968518"/>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52" name="Rectangle 51">
            <a:extLst>
              <a:ext uri="{FF2B5EF4-FFF2-40B4-BE49-F238E27FC236}">
                <a16:creationId xmlns:a16="http://schemas.microsoft.com/office/drawing/2014/main" id="{CB9F5B27-E3D4-F1BE-04FC-B2E67FC11A7D}"/>
              </a:ext>
            </a:extLst>
          </p:cNvPr>
          <p:cNvSpPr/>
          <p:nvPr/>
        </p:nvSpPr>
        <p:spPr>
          <a:xfrm>
            <a:off x="6665301" y="3176723"/>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pic>
        <p:nvPicPr>
          <p:cNvPr id="14"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461618">
            <a:off x="188947" y="2907196"/>
            <a:ext cx="1960620" cy="1593450"/>
          </a:xfrm>
          <a:prstGeom prst="rect">
            <a:avLst/>
          </a:prstGeom>
        </p:spPr>
      </p:pic>
      <p:sp>
        <p:nvSpPr>
          <p:cNvPr id="45" name="TextBox 13">
            <a:extLst>
              <a:ext uri="{FF2B5EF4-FFF2-40B4-BE49-F238E27FC236}">
                <a16:creationId xmlns:a16="http://schemas.microsoft.com/office/drawing/2014/main" id="{CCD864BB-15FC-902D-2D56-7570739E2A47}"/>
              </a:ext>
            </a:extLst>
          </p:cNvPr>
          <p:cNvSpPr txBox="1"/>
          <p:nvPr/>
        </p:nvSpPr>
        <p:spPr>
          <a:xfrm>
            <a:off x="1" y="257198"/>
            <a:ext cx="9144000" cy="1077218"/>
          </a:xfrm>
          <a:prstGeom prst="rect">
            <a:avLst/>
          </a:prstGeom>
          <a:solidFill>
            <a:schemeClr val="tx2">
              <a:lumMod val="20000"/>
              <a:lumOff val="80000"/>
            </a:schemeClr>
          </a:solidFill>
        </p:spPr>
        <p:txBody>
          <a:bodyPr wrap="square" lIns="0" tIns="0" rIns="0" bIns="0" rtlCol="0" anchor="t">
            <a:spAutoFit/>
          </a:bodyPr>
          <a:lstStyle/>
          <a:p>
            <a:pPr marL="321465" indent="-321465" algn="ctr">
              <a:lnSpc>
                <a:spcPts val="2099"/>
              </a:lnSpc>
              <a:buAutoNum type="arabicPeriod"/>
            </a:pPr>
            <a:r>
              <a:rPr lang="en-US" sz="1875" dirty="0" err="1">
                <a:solidFill>
                  <a:srgbClr val="000000"/>
                </a:solidFill>
                <a:latin typeface="Open Sans Light"/>
              </a:rPr>
              <a:t>Découpe</a:t>
            </a:r>
            <a:r>
              <a:rPr lang="en-US" sz="1875" dirty="0">
                <a:solidFill>
                  <a:srgbClr val="000000"/>
                </a:solidFill>
                <a:latin typeface="Open Sans Light"/>
              </a:rPr>
              <a:t> </a:t>
            </a:r>
            <a:r>
              <a:rPr lang="en-US" sz="1875" dirty="0" err="1">
                <a:solidFill>
                  <a:srgbClr val="000000"/>
                </a:solidFill>
                <a:latin typeface="Open Sans Light"/>
              </a:rPr>
              <a:t>chaque</a:t>
            </a:r>
            <a:r>
              <a:rPr lang="en-US" sz="1875" dirty="0">
                <a:solidFill>
                  <a:srgbClr val="000000"/>
                </a:solidFill>
                <a:latin typeface="Open Sans Light"/>
              </a:rPr>
              <a:t> </a:t>
            </a:r>
            <a:r>
              <a:rPr lang="en-US" sz="1875" dirty="0" err="1">
                <a:solidFill>
                  <a:srgbClr val="000000"/>
                </a:solidFill>
                <a:latin typeface="Open Sans Light"/>
              </a:rPr>
              <a:t>objet</a:t>
            </a:r>
            <a:r>
              <a:rPr lang="en-US" sz="1875" dirty="0">
                <a:solidFill>
                  <a:srgbClr val="000000"/>
                </a:solidFill>
                <a:latin typeface="Open Sans Light"/>
              </a:rPr>
              <a:t> </a:t>
            </a:r>
            <a:r>
              <a:rPr lang="en-US" sz="1875" dirty="0" err="1">
                <a:solidFill>
                  <a:srgbClr val="000000"/>
                </a:solidFill>
                <a:latin typeface="Open Sans Light"/>
              </a:rPr>
              <a:t>d’échange</a:t>
            </a:r>
            <a:endParaRPr lang="en-US" sz="1875" dirty="0">
              <a:solidFill>
                <a:srgbClr val="000000"/>
              </a:solidFill>
              <a:latin typeface="Open Sans Light"/>
            </a:endParaRPr>
          </a:p>
          <a:p>
            <a:pPr marL="321465" indent="-321465" algn="ctr">
              <a:lnSpc>
                <a:spcPts val="2099"/>
              </a:lnSpc>
              <a:buAutoNum type="arabicPeriod"/>
            </a:pPr>
            <a:r>
              <a:rPr lang="en-US" sz="1875" dirty="0">
                <a:solidFill>
                  <a:srgbClr val="000000"/>
                </a:solidFill>
                <a:latin typeface="Open Sans Light"/>
              </a:rPr>
              <a:t>Colle les </a:t>
            </a:r>
            <a:r>
              <a:rPr lang="en-US" sz="1875" dirty="0" err="1">
                <a:solidFill>
                  <a:srgbClr val="000000"/>
                </a:solidFill>
                <a:latin typeface="Open Sans Light"/>
              </a:rPr>
              <a:t>objets</a:t>
            </a:r>
            <a:r>
              <a:rPr lang="en-US" sz="1875" dirty="0">
                <a:solidFill>
                  <a:srgbClr val="000000"/>
                </a:solidFill>
                <a:latin typeface="Open Sans Light"/>
              </a:rPr>
              <a:t> sur la page </a:t>
            </a:r>
            <a:r>
              <a:rPr lang="en-US" sz="1875" dirty="0" err="1">
                <a:solidFill>
                  <a:srgbClr val="000000"/>
                </a:solidFill>
                <a:latin typeface="Open Sans Light"/>
              </a:rPr>
              <a:t>suivante</a:t>
            </a:r>
            <a:r>
              <a:rPr lang="en-US" sz="1875" dirty="0">
                <a:solidFill>
                  <a:srgbClr val="000000"/>
                </a:solidFill>
                <a:latin typeface="Open Sans Light"/>
              </a:rPr>
              <a:t> </a:t>
            </a:r>
            <a:r>
              <a:rPr lang="en-US" sz="1875" dirty="0" err="1">
                <a:solidFill>
                  <a:srgbClr val="000000"/>
                </a:solidFill>
                <a:latin typeface="Open Sans Light"/>
              </a:rPr>
              <a:t>à</a:t>
            </a:r>
            <a:r>
              <a:rPr lang="en-US" sz="1875" dirty="0">
                <a:solidFill>
                  <a:srgbClr val="000000"/>
                </a:solidFill>
                <a:latin typeface="Open Sans Light"/>
              </a:rPr>
              <a:t> </a:t>
            </a:r>
            <a:r>
              <a:rPr lang="en-US" sz="1875" dirty="0" err="1">
                <a:solidFill>
                  <a:srgbClr val="000000"/>
                </a:solidFill>
                <a:latin typeface="Open Sans Light"/>
              </a:rPr>
              <a:t>l’endroit</a:t>
            </a:r>
            <a:r>
              <a:rPr lang="en-US" sz="1875" dirty="0">
                <a:solidFill>
                  <a:srgbClr val="000000"/>
                </a:solidFill>
                <a:latin typeface="Open Sans Light"/>
              </a:rPr>
              <a:t> </a:t>
            </a:r>
            <a:r>
              <a:rPr lang="en-US" sz="1875" dirty="0" err="1">
                <a:solidFill>
                  <a:srgbClr val="000000"/>
                </a:solidFill>
                <a:latin typeface="Open Sans Light"/>
              </a:rPr>
              <a:t>approprié</a:t>
            </a:r>
            <a:endParaRPr lang="en-US" sz="1875" dirty="0">
              <a:solidFill>
                <a:srgbClr val="000000"/>
              </a:solidFill>
              <a:latin typeface="Open Sans Light"/>
            </a:endParaRPr>
          </a:p>
          <a:p>
            <a:pPr marL="750084" lvl="1" indent="-321465" algn="ctr">
              <a:lnSpc>
                <a:spcPts val="2099"/>
              </a:lnSpc>
              <a:buFont typeface="+mj-lt"/>
              <a:buAutoNum type="alphaLcParenR"/>
            </a:pPr>
            <a:r>
              <a:rPr lang="en-US" sz="1875" dirty="0" err="1">
                <a:solidFill>
                  <a:srgbClr val="000000"/>
                </a:solidFill>
                <a:latin typeface="Open Sans Light"/>
              </a:rPr>
              <a:t>À</a:t>
            </a:r>
            <a:r>
              <a:rPr lang="en-US" sz="1875" dirty="0">
                <a:solidFill>
                  <a:srgbClr val="000000"/>
                </a:solidFill>
                <a:latin typeface="Open Sans Light"/>
              </a:rPr>
              <a:t> gauche: </a:t>
            </a:r>
            <a:r>
              <a:rPr lang="en-US" sz="1875" dirty="0" err="1">
                <a:solidFill>
                  <a:srgbClr val="000000"/>
                </a:solidFill>
                <a:latin typeface="Open Sans Light"/>
              </a:rPr>
              <a:t>ce</a:t>
            </a:r>
            <a:r>
              <a:rPr lang="en-US" sz="1875" dirty="0">
                <a:solidFill>
                  <a:srgbClr val="000000"/>
                </a:solidFill>
                <a:latin typeface="Open Sans Light"/>
              </a:rPr>
              <a:t> qui </a:t>
            </a:r>
            <a:r>
              <a:rPr lang="en-US" sz="1875" dirty="0" err="1">
                <a:solidFill>
                  <a:srgbClr val="000000"/>
                </a:solidFill>
                <a:latin typeface="Open Sans Light"/>
              </a:rPr>
              <a:t>est</a:t>
            </a:r>
            <a:r>
              <a:rPr lang="en-US" sz="1875" dirty="0">
                <a:solidFill>
                  <a:srgbClr val="000000"/>
                </a:solidFill>
                <a:latin typeface="Open Sans Light"/>
              </a:rPr>
              <a:t> </a:t>
            </a:r>
            <a:r>
              <a:rPr lang="en-US" sz="1875" dirty="0" err="1">
                <a:solidFill>
                  <a:srgbClr val="000000"/>
                </a:solidFill>
                <a:latin typeface="Open Sans Light"/>
              </a:rPr>
              <a:t>échangé</a:t>
            </a:r>
            <a:r>
              <a:rPr lang="en-US" sz="1875" dirty="0">
                <a:solidFill>
                  <a:srgbClr val="000000"/>
                </a:solidFill>
                <a:latin typeface="Open Sans Light"/>
              </a:rPr>
              <a:t> par les Inuit</a:t>
            </a:r>
          </a:p>
          <a:p>
            <a:pPr marL="750084" lvl="1" indent="-321465" algn="ctr">
              <a:lnSpc>
                <a:spcPts val="2099"/>
              </a:lnSpc>
              <a:buFont typeface="+mj-lt"/>
              <a:buAutoNum type="alphaLcParenR"/>
            </a:pPr>
            <a:r>
              <a:rPr lang="en-US" sz="1875" dirty="0">
                <a:solidFill>
                  <a:srgbClr val="000000"/>
                </a:solidFill>
                <a:latin typeface="Open Sans Light"/>
              </a:rPr>
              <a:t>À droite: </a:t>
            </a:r>
            <a:r>
              <a:rPr lang="en-US" sz="1875" dirty="0" err="1">
                <a:solidFill>
                  <a:srgbClr val="000000"/>
                </a:solidFill>
                <a:latin typeface="Open Sans Light"/>
              </a:rPr>
              <a:t>ce</a:t>
            </a:r>
            <a:r>
              <a:rPr lang="en-US" sz="1875" dirty="0">
                <a:solidFill>
                  <a:srgbClr val="000000"/>
                </a:solidFill>
                <a:latin typeface="Open Sans Light"/>
              </a:rPr>
              <a:t> qui </a:t>
            </a:r>
            <a:r>
              <a:rPr lang="en-US" sz="1875" dirty="0" err="1">
                <a:solidFill>
                  <a:srgbClr val="000000"/>
                </a:solidFill>
                <a:latin typeface="Open Sans Light"/>
              </a:rPr>
              <a:t>est</a:t>
            </a:r>
            <a:r>
              <a:rPr lang="en-US" sz="1875" dirty="0">
                <a:solidFill>
                  <a:srgbClr val="000000"/>
                </a:solidFill>
                <a:latin typeface="Open Sans Light"/>
              </a:rPr>
              <a:t> </a:t>
            </a:r>
            <a:r>
              <a:rPr lang="en-US" sz="1875" dirty="0" err="1">
                <a:solidFill>
                  <a:srgbClr val="000000"/>
                </a:solidFill>
                <a:latin typeface="Open Sans Light"/>
              </a:rPr>
              <a:t>échangé</a:t>
            </a:r>
            <a:r>
              <a:rPr lang="en-US" sz="1875" dirty="0">
                <a:solidFill>
                  <a:srgbClr val="000000"/>
                </a:solidFill>
                <a:latin typeface="Open Sans Light"/>
              </a:rPr>
              <a:t> par la CBH</a:t>
            </a:r>
          </a:p>
        </p:txBody>
      </p:sp>
      <p:sp>
        <p:nvSpPr>
          <p:cNvPr id="46" name="Explosion 1 45">
            <a:extLst>
              <a:ext uri="{FF2B5EF4-FFF2-40B4-BE49-F238E27FC236}">
                <a16:creationId xmlns:a16="http://schemas.microsoft.com/office/drawing/2014/main" id="{79658D5B-B901-D9C5-409F-A37A19101B43}"/>
              </a:ext>
            </a:extLst>
          </p:cNvPr>
          <p:cNvSpPr/>
          <p:nvPr/>
        </p:nvSpPr>
        <p:spPr>
          <a:xfrm rot="21429804">
            <a:off x="-16332" y="825667"/>
            <a:ext cx="1907845" cy="1554727"/>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13" dirty="0" err="1">
                <a:solidFill>
                  <a:srgbClr val="000000"/>
                </a:solidFill>
                <a:latin typeface="Open Sans Light"/>
              </a:rPr>
              <a:t>Activité</a:t>
            </a:r>
            <a:r>
              <a:rPr lang="en-US" sz="1313" dirty="0">
                <a:solidFill>
                  <a:srgbClr val="000000"/>
                </a:solidFill>
                <a:latin typeface="Open Sans Light"/>
              </a:rPr>
              <a:t> sur les </a:t>
            </a:r>
            <a:r>
              <a:rPr lang="en-US" sz="1313" dirty="0" err="1">
                <a:solidFill>
                  <a:srgbClr val="000000"/>
                </a:solidFill>
                <a:latin typeface="Open Sans Light"/>
              </a:rPr>
              <a:t>échanges</a:t>
            </a:r>
            <a:r>
              <a:rPr lang="en-US" sz="1313" dirty="0">
                <a:solidFill>
                  <a:srgbClr val="000000"/>
                </a:solidFill>
                <a:latin typeface="Open Sans Light"/>
              </a:rPr>
              <a:t>!</a:t>
            </a:r>
            <a:endParaRPr lang="fr-CA" sz="1313" dirty="0"/>
          </a:p>
        </p:txBody>
      </p:sp>
      <p:sp>
        <p:nvSpPr>
          <p:cNvPr id="47" name="Rectangle 46">
            <a:extLst>
              <a:ext uri="{FF2B5EF4-FFF2-40B4-BE49-F238E27FC236}">
                <a16:creationId xmlns:a16="http://schemas.microsoft.com/office/drawing/2014/main" id="{C90E747A-2439-8DE2-BDCB-890FC380273F}"/>
              </a:ext>
            </a:extLst>
          </p:cNvPr>
          <p:cNvSpPr/>
          <p:nvPr/>
        </p:nvSpPr>
        <p:spPr>
          <a:xfrm>
            <a:off x="2051336" y="1356101"/>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r>
              <a:rPr lang="fr-CA" sz="1583" dirty="0"/>
              <a:t>Thé</a:t>
            </a:r>
          </a:p>
        </p:txBody>
      </p:sp>
      <p:pic>
        <p:nvPicPr>
          <p:cNvPr id="24" name="Picture 2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178058" y="1401091"/>
            <a:ext cx="1320264" cy="1321916"/>
          </a:xfrm>
          <a:prstGeom prst="rect">
            <a:avLst/>
          </a:prstGeom>
        </p:spPr>
      </p:pic>
      <p:sp>
        <p:nvSpPr>
          <p:cNvPr id="48" name="Rectangle 47">
            <a:extLst>
              <a:ext uri="{FF2B5EF4-FFF2-40B4-BE49-F238E27FC236}">
                <a16:creationId xmlns:a16="http://schemas.microsoft.com/office/drawing/2014/main" id="{84313C7E-F124-C965-BBDB-92A17FBF9AF8}"/>
              </a:ext>
            </a:extLst>
          </p:cNvPr>
          <p:cNvSpPr/>
          <p:nvPr/>
        </p:nvSpPr>
        <p:spPr>
          <a:xfrm>
            <a:off x="4325134" y="1362194"/>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r>
              <a:rPr lang="fr-CA" sz="1583" dirty="0"/>
              <a:t>Fourrure</a:t>
            </a:r>
          </a:p>
        </p:txBody>
      </p:sp>
      <p:pic>
        <p:nvPicPr>
          <p:cNvPr id="38" name="Image 37">
            <a:extLst>
              <a:ext uri="{FF2B5EF4-FFF2-40B4-BE49-F238E27FC236}">
                <a16:creationId xmlns:a16="http://schemas.microsoft.com/office/drawing/2014/main" id="{FFA1A53D-71D4-2765-9BB6-F935115708B4}"/>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4930" b="92958" l="4709" r="95740">
                        <a14:foregroundMark x1="76009" y1="13380" x2="52466" y2="1643"/>
                        <a14:foregroundMark x1="52466" y1="1643" x2="27803" y2="4930"/>
                        <a14:foregroundMark x1="27803" y1="4930" x2="19507" y2="12676"/>
                        <a14:foregroundMark x1="10090" y1="29577" x2="4709" y2="55164"/>
                        <a14:foregroundMark x1="4709" y1="55164" x2="13901" y2="74413"/>
                        <a14:foregroundMark x1="24664" y1="86620" x2="49552" y2="93427"/>
                        <a14:foregroundMark x1="49552" y1="93427" x2="75336" y2="86150"/>
                        <a14:foregroundMark x1="75336" y1="86150" x2="76457" y2="85211"/>
                        <a14:foregroundMark x1="86323" y1="22535" x2="97534" y2="45305"/>
                        <a14:foregroundMark x1="97534" y1="45305" x2="90135" y2="72535"/>
                        <a14:foregroundMark x1="90135" y1="72535" x2="89013" y2="72770"/>
                        <a14:foregroundMark x1="88117" y1="27465" x2="95740" y2="53052"/>
                        <a14:foregroundMark x1="95740" y1="53052" x2="86771" y2="69953"/>
                      </a14:backgroundRemoval>
                    </a14:imgEffect>
                  </a14:imgLayer>
                </a14:imgProps>
              </a:ext>
              <a:ext uri="{28A0092B-C50C-407E-A947-70E740481C1C}">
                <a14:useLocalDpi xmlns:a14="http://schemas.microsoft.com/office/drawing/2010/main" val="0"/>
              </a:ext>
            </a:extLst>
          </a:blip>
          <a:srcRect l="21839" t="11610" r="17409" b="13769"/>
          <a:stretch/>
        </p:blipFill>
        <p:spPr>
          <a:xfrm rot="5400000">
            <a:off x="4519497" y="1303459"/>
            <a:ext cx="1298773" cy="1523724"/>
          </a:xfrm>
          <a:prstGeom prst="rect">
            <a:avLst/>
          </a:prstGeom>
          <a:ln w="25400">
            <a:noFill/>
            <a:prstDash val="lgDashDot"/>
          </a:ln>
        </p:spPr>
      </p:pic>
      <p:sp>
        <p:nvSpPr>
          <p:cNvPr id="49" name="Rectangle 48">
            <a:extLst>
              <a:ext uri="{FF2B5EF4-FFF2-40B4-BE49-F238E27FC236}">
                <a16:creationId xmlns:a16="http://schemas.microsoft.com/office/drawing/2014/main" id="{C3928560-B881-A17D-1B5D-34F23F800E49}"/>
              </a:ext>
            </a:extLst>
          </p:cNvPr>
          <p:cNvSpPr/>
          <p:nvPr/>
        </p:nvSpPr>
        <p:spPr>
          <a:xfrm>
            <a:off x="6665301" y="1377347"/>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r>
              <a:rPr lang="fr-CA" sz="1583" dirty="0"/>
              <a:t>Tabac</a:t>
            </a:r>
          </a:p>
        </p:txBody>
      </p:sp>
      <p:pic>
        <p:nvPicPr>
          <p:cNvPr id="25" name="Picture 2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6914540" y="1501008"/>
            <a:ext cx="1189017" cy="1024042"/>
          </a:xfrm>
          <a:prstGeom prst="rect">
            <a:avLst/>
          </a:prstGeom>
        </p:spPr>
      </p:pic>
      <p:sp>
        <p:nvSpPr>
          <p:cNvPr id="50" name="Rectangle 49">
            <a:extLst>
              <a:ext uri="{FF2B5EF4-FFF2-40B4-BE49-F238E27FC236}">
                <a16:creationId xmlns:a16="http://schemas.microsoft.com/office/drawing/2014/main" id="{40593547-4DB3-31F5-5A83-9AF576260E2B}"/>
              </a:ext>
            </a:extLst>
          </p:cNvPr>
          <p:cNvSpPr/>
          <p:nvPr/>
        </p:nvSpPr>
        <p:spPr>
          <a:xfrm>
            <a:off x="2028338" y="3162309"/>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r>
              <a:rPr lang="fr-CA" sz="1583" dirty="0"/>
              <a:t>Graisse</a:t>
            </a:r>
          </a:p>
        </p:txBody>
      </p:sp>
      <p:pic>
        <p:nvPicPr>
          <p:cNvPr id="27" name="Picture 2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141973" y="3276851"/>
            <a:ext cx="1492525" cy="783576"/>
          </a:xfrm>
          <a:prstGeom prst="rect">
            <a:avLst/>
          </a:prstGeom>
        </p:spPr>
      </p:pic>
      <p:sp>
        <p:nvSpPr>
          <p:cNvPr id="51" name="Rectangle 50">
            <a:extLst>
              <a:ext uri="{FF2B5EF4-FFF2-40B4-BE49-F238E27FC236}">
                <a16:creationId xmlns:a16="http://schemas.microsoft.com/office/drawing/2014/main" id="{F30DF65F-5718-EBFF-A668-6CD61BB214C3}"/>
              </a:ext>
            </a:extLst>
          </p:cNvPr>
          <p:cNvSpPr/>
          <p:nvPr/>
        </p:nvSpPr>
        <p:spPr>
          <a:xfrm>
            <a:off x="4359760" y="3165356"/>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r>
              <a:rPr lang="fr-CA" sz="1583" dirty="0"/>
              <a:t>Arme</a:t>
            </a:r>
          </a:p>
        </p:txBody>
      </p:sp>
      <p:pic>
        <p:nvPicPr>
          <p:cNvPr id="28" name="Picture 28"/>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890618" y="3276850"/>
            <a:ext cx="1236859" cy="922022"/>
          </a:xfrm>
          <a:prstGeom prst="rect">
            <a:avLst/>
          </a:prstGeom>
        </p:spPr>
      </p:pic>
      <p:sp>
        <p:nvSpPr>
          <p:cNvPr id="53" name="Rectangle 52">
            <a:extLst>
              <a:ext uri="{FF2B5EF4-FFF2-40B4-BE49-F238E27FC236}">
                <a16:creationId xmlns:a16="http://schemas.microsoft.com/office/drawing/2014/main" id="{5290E441-5DEB-6256-544A-5E6B8A3A9EA2}"/>
              </a:ext>
            </a:extLst>
          </p:cNvPr>
          <p:cNvSpPr/>
          <p:nvPr/>
        </p:nvSpPr>
        <p:spPr>
          <a:xfrm>
            <a:off x="2028338" y="4968518"/>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pic>
        <p:nvPicPr>
          <p:cNvPr id="16" name="Picture 16"/>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2337302" y="5040568"/>
            <a:ext cx="1023976" cy="957417"/>
          </a:xfrm>
          <a:prstGeom prst="rect">
            <a:avLst/>
          </a:prstGeom>
        </p:spPr>
      </p:pic>
      <p:pic>
        <p:nvPicPr>
          <p:cNvPr id="15" name="Picture 15"/>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4691841" y="5049707"/>
            <a:ext cx="1025014" cy="958388"/>
          </a:xfrm>
          <a:prstGeom prst="rect">
            <a:avLst/>
          </a:prstGeom>
        </p:spPr>
      </p:pic>
      <p:pic>
        <p:nvPicPr>
          <p:cNvPr id="26" name="Picture 26"/>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7037645" y="5057319"/>
            <a:ext cx="905834" cy="1114872"/>
          </a:xfrm>
          <a:prstGeom prst="rect">
            <a:avLst/>
          </a:prstGeom>
        </p:spPr>
      </p:pic>
      <p:pic>
        <p:nvPicPr>
          <p:cNvPr id="23" name="Picture 2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1176517">
            <a:off x="4652560" y="3271320"/>
            <a:ext cx="1215777" cy="1276408"/>
          </a:xfrm>
          <a:prstGeom prst="rect">
            <a:avLst/>
          </a:prstGeom>
        </p:spPr>
      </p:pic>
      <p:sp>
        <p:nvSpPr>
          <p:cNvPr id="7" name="ZoneTexte 6">
            <a:extLst>
              <a:ext uri="{FF2B5EF4-FFF2-40B4-BE49-F238E27FC236}">
                <a16:creationId xmlns:a16="http://schemas.microsoft.com/office/drawing/2014/main" id="{6CF9644B-B315-EDD3-2CBD-50D980EE98E1}"/>
              </a:ext>
            </a:extLst>
          </p:cNvPr>
          <p:cNvSpPr txBox="1"/>
          <p:nvPr/>
        </p:nvSpPr>
        <p:spPr>
          <a:xfrm>
            <a:off x="7189038" y="4463754"/>
            <a:ext cx="760144" cy="335926"/>
          </a:xfrm>
          <a:prstGeom prst="rect">
            <a:avLst/>
          </a:prstGeom>
          <a:noFill/>
        </p:spPr>
        <p:txBody>
          <a:bodyPr wrap="none" rtlCol="0">
            <a:spAutoFit/>
          </a:bodyPr>
          <a:lstStyle/>
          <a:p>
            <a:r>
              <a:rPr lang="fr-CA" sz="1583" dirty="0">
                <a:solidFill>
                  <a:schemeClr val="bg1"/>
                </a:solidFill>
              </a:rPr>
              <a:t>Viande</a:t>
            </a:r>
          </a:p>
        </p:txBody>
      </p:sp>
      <p:sp>
        <p:nvSpPr>
          <p:cNvPr id="8" name="ZoneTexte 7">
            <a:extLst>
              <a:ext uri="{FF2B5EF4-FFF2-40B4-BE49-F238E27FC236}">
                <a16:creationId xmlns:a16="http://schemas.microsoft.com/office/drawing/2014/main" id="{D24D3CD0-C04A-510D-AE9F-E2E74FFC4B2F}"/>
              </a:ext>
            </a:extLst>
          </p:cNvPr>
          <p:cNvSpPr txBox="1"/>
          <p:nvPr/>
        </p:nvSpPr>
        <p:spPr>
          <a:xfrm>
            <a:off x="4596243" y="6273110"/>
            <a:ext cx="1027845" cy="335926"/>
          </a:xfrm>
          <a:prstGeom prst="rect">
            <a:avLst/>
          </a:prstGeom>
          <a:noFill/>
        </p:spPr>
        <p:txBody>
          <a:bodyPr wrap="none" rtlCol="0">
            <a:spAutoFit/>
          </a:bodyPr>
          <a:lstStyle/>
          <a:p>
            <a:r>
              <a:rPr lang="fr-CA" sz="1583" dirty="0">
                <a:solidFill>
                  <a:schemeClr val="bg1"/>
                </a:solidFill>
              </a:rPr>
              <a:t>Munitions</a:t>
            </a:r>
          </a:p>
        </p:txBody>
      </p:sp>
      <p:sp>
        <p:nvSpPr>
          <p:cNvPr id="9" name="ZoneTexte 8">
            <a:extLst>
              <a:ext uri="{FF2B5EF4-FFF2-40B4-BE49-F238E27FC236}">
                <a16:creationId xmlns:a16="http://schemas.microsoft.com/office/drawing/2014/main" id="{16E29CE0-6FBC-C5AD-6881-D1C38DAE658A}"/>
              </a:ext>
            </a:extLst>
          </p:cNvPr>
          <p:cNvSpPr txBox="1"/>
          <p:nvPr/>
        </p:nvSpPr>
        <p:spPr>
          <a:xfrm>
            <a:off x="2560020" y="6307456"/>
            <a:ext cx="543739" cy="335926"/>
          </a:xfrm>
          <a:prstGeom prst="rect">
            <a:avLst/>
          </a:prstGeom>
          <a:noFill/>
        </p:spPr>
        <p:txBody>
          <a:bodyPr wrap="none" rtlCol="0">
            <a:spAutoFit/>
          </a:bodyPr>
          <a:lstStyle/>
          <a:p>
            <a:r>
              <a:rPr lang="fr-CA" sz="1583">
                <a:solidFill>
                  <a:schemeClr val="bg1"/>
                </a:solidFill>
              </a:rPr>
              <a:t>Pipe</a:t>
            </a:r>
          </a:p>
        </p:txBody>
      </p:sp>
      <p:sp>
        <p:nvSpPr>
          <p:cNvPr id="10" name="ZoneTexte 9">
            <a:extLst>
              <a:ext uri="{FF2B5EF4-FFF2-40B4-BE49-F238E27FC236}">
                <a16:creationId xmlns:a16="http://schemas.microsoft.com/office/drawing/2014/main" id="{47270587-EB53-611A-E59B-1A6FA37C501F}"/>
              </a:ext>
            </a:extLst>
          </p:cNvPr>
          <p:cNvSpPr txBox="1"/>
          <p:nvPr/>
        </p:nvSpPr>
        <p:spPr>
          <a:xfrm>
            <a:off x="7196311" y="6284068"/>
            <a:ext cx="695383" cy="335926"/>
          </a:xfrm>
          <a:prstGeom prst="rect">
            <a:avLst/>
          </a:prstGeom>
          <a:noFill/>
        </p:spPr>
        <p:txBody>
          <a:bodyPr wrap="none" rtlCol="0">
            <a:spAutoFit/>
          </a:bodyPr>
          <a:lstStyle/>
          <a:p>
            <a:r>
              <a:rPr lang="fr-CA" sz="1583" dirty="0">
                <a:solidFill>
                  <a:schemeClr val="bg1"/>
                </a:solidFill>
              </a:rPr>
              <a:t>Farine</a:t>
            </a:r>
          </a:p>
        </p:txBody>
      </p:sp>
      <p:sp>
        <p:nvSpPr>
          <p:cNvPr id="6" name="Ellipse 5">
            <a:extLst>
              <a:ext uri="{FF2B5EF4-FFF2-40B4-BE49-F238E27FC236}">
                <a16:creationId xmlns:a16="http://schemas.microsoft.com/office/drawing/2014/main" id="{2EA25E3A-B292-9D76-586A-DA8CC52C0655}"/>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3431" r="3431"/>
          <a:stretch>
            <a:fillRect/>
          </a:stretch>
        </p:blipFill>
        <p:spPr>
          <a:xfrm>
            <a:off x="3931550" y="2531610"/>
            <a:ext cx="1803960" cy="1709303"/>
          </a:xfrm>
          <a:prstGeom prst="rect">
            <a:avLst/>
          </a:prstGeom>
        </p:spPr>
      </p:pic>
      <p:sp>
        <p:nvSpPr>
          <p:cNvPr id="21" name="AutoShape 21"/>
          <p:cNvSpPr/>
          <p:nvPr/>
        </p:nvSpPr>
        <p:spPr>
          <a:xfrm rot="2973366">
            <a:off x="2263979" y="1739548"/>
            <a:ext cx="2429652" cy="157739"/>
          </a:xfrm>
          <a:prstGeom prst="line">
            <a:avLst/>
          </a:prstGeom>
          <a:ln w="47625" cap="rnd">
            <a:solidFill>
              <a:srgbClr val="000000"/>
            </a:solidFill>
            <a:prstDash val="solid"/>
            <a:headEnd type="none" w="sm" len="sm"/>
            <a:tailEnd type="triangle" w="lg" len="med"/>
          </a:ln>
        </p:spPr>
        <p:txBody>
          <a:bodyPr/>
          <a:lstStyle/>
          <a:p>
            <a:endParaRPr lang="fr-CA"/>
          </a:p>
        </p:txBody>
      </p:sp>
      <p:sp>
        <p:nvSpPr>
          <p:cNvPr id="22" name="AutoShape 22"/>
          <p:cNvSpPr/>
          <p:nvPr/>
        </p:nvSpPr>
        <p:spPr>
          <a:xfrm rot="761335">
            <a:off x="1982057" y="2803323"/>
            <a:ext cx="1969777" cy="353"/>
          </a:xfrm>
          <a:prstGeom prst="line">
            <a:avLst/>
          </a:prstGeom>
          <a:ln w="47625" cap="rnd">
            <a:solidFill>
              <a:srgbClr val="000000"/>
            </a:solidFill>
            <a:prstDash val="solid"/>
            <a:headEnd type="none" w="sm" len="sm"/>
            <a:tailEnd type="triangle" w="lg" len="med"/>
          </a:ln>
        </p:spPr>
        <p:txBody>
          <a:bodyPr/>
          <a:lstStyle/>
          <a:p>
            <a:endParaRPr lang="fr-CA"/>
          </a:p>
        </p:txBody>
      </p:sp>
      <p:sp>
        <p:nvSpPr>
          <p:cNvPr id="23" name="AutoShape 23"/>
          <p:cNvSpPr/>
          <p:nvPr/>
        </p:nvSpPr>
        <p:spPr>
          <a:xfrm rot="-1228501">
            <a:off x="1969495" y="3948085"/>
            <a:ext cx="1987574" cy="213063"/>
          </a:xfrm>
          <a:prstGeom prst="line">
            <a:avLst/>
          </a:prstGeom>
          <a:ln w="47625" cap="rnd">
            <a:solidFill>
              <a:srgbClr val="000000"/>
            </a:solidFill>
            <a:prstDash val="solid"/>
            <a:headEnd type="none" w="sm" len="sm"/>
            <a:tailEnd type="triangle" w="lg" len="med"/>
          </a:ln>
        </p:spPr>
        <p:txBody>
          <a:bodyPr/>
          <a:lstStyle/>
          <a:p>
            <a:endParaRPr lang="fr-CA"/>
          </a:p>
        </p:txBody>
      </p:sp>
      <p:sp>
        <p:nvSpPr>
          <p:cNvPr id="24" name="AutoShape 24"/>
          <p:cNvSpPr/>
          <p:nvPr/>
        </p:nvSpPr>
        <p:spPr>
          <a:xfrm rot="-3304776" flipH="1">
            <a:off x="3896604" y="4559174"/>
            <a:ext cx="868351" cy="218043"/>
          </a:xfrm>
          <a:prstGeom prst="line">
            <a:avLst/>
          </a:prstGeom>
          <a:ln w="47625" cap="rnd">
            <a:solidFill>
              <a:srgbClr val="000000"/>
            </a:solidFill>
            <a:prstDash val="solid"/>
            <a:headEnd type="none" w="sm" len="sm"/>
            <a:tailEnd type="triangle" w="lg" len="med"/>
          </a:ln>
        </p:spPr>
        <p:txBody>
          <a:bodyPr/>
          <a:lstStyle/>
          <a:p>
            <a:endParaRPr lang="fr-CA"/>
          </a:p>
        </p:txBody>
      </p:sp>
      <p:sp>
        <p:nvSpPr>
          <p:cNvPr id="25" name="AutoShape 25"/>
          <p:cNvSpPr/>
          <p:nvPr/>
        </p:nvSpPr>
        <p:spPr>
          <a:xfrm rot="-4386830">
            <a:off x="5003116" y="2126144"/>
            <a:ext cx="862374" cy="0"/>
          </a:xfrm>
          <a:prstGeom prst="line">
            <a:avLst/>
          </a:prstGeom>
          <a:ln w="47625" cap="rnd">
            <a:solidFill>
              <a:srgbClr val="000000"/>
            </a:solidFill>
            <a:prstDash val="solid"/>
            <a:headEnd type="none" w="sm" len="sm"/>
            <a:tailEnd type="triangle" w="lg" len="med"/>
          </a:ln>
        </p:spPr>
        <p:txBody>
          <a:bodyPr/>
          <a:lstStyle/>
          <a:p>
            <a:endParaRPr lang="fr-CA"/>
          </a:p>
        </p:txBody>
      </p:sp>
      <p:sp>
        <p:nvSpPr>
          <p:cNvPr id="26" name="AutoShape 26"/>
          <p:cNvSpPr/>
          <p:nvPr/>
        </p:nvSpPr>
        <p:spPr>
          <a:xfrm rot="-2031874" flipV="1">
            <a:off x="5397676" y="1929467"/>
            <a:ext cx="1715741" cy="415132"/>
          </a:xfrm>
          <a:prstGeom prst="line">
            <a:avLst/>
          </a:prstGeom>
          <a:ln w="47625" cap="rnd">
            <a:solidFill>
              <a:srgbClr val="000000"/>
            </a:solidFill>
            <a:prstDash val="solid"/>
            <a:headEnd type="none" w="sm" len="sm"/>
            <a:tailEnd type="triangle" w="lg" len="med"/>
          </a:ln>
        </p:spPr>
        <p:txBody>
          <a:bodyPr/>
          <a:lstStyle/>
          <a:p>
            <a:endParaRPr lang="fr-CA"/>
          </a:p>
        </p:txBody>
      </p:sp>
      <p:sp>
        <p:nvSpPr>
          <p:cNvPr id="27" name="AutoShape 27"/>
          <p:cNvSpPr/>
          <p:nvPr/>
        </p:nvSpPr>
        <p:spPr>
          <a:xfrm>
            <a:off x="5735513" y="3471743"/>
            <a:ext cx="876629" cy="0"/>
          </a:xfrm>
          <a:prstGeom prst="line">
            <a:avLst/>
          </a:prstGeom>
          <a:ln w="47625" cap="rnd">
            <a:solidFill>
              <a:srgbClr val="000000"/>
            </a:solidFill>
            <a:prstDash val="solid"/>
            <a:headEnd type="none" w="sm" len="sm"/>
            <a:tailEnd type="triangle" w="lg" len="med"/>
          </a:ln>
        </p:spPr>
        <p:txBody>
          <a:bodyPr/>
          <a:lstStyle/>
          <a:p>
            <a:endParaRPr lang="fr-CA"/>
          </a:p>
        </p:txBody>
      </p:sp>
      <p:sp>
        <p:nvSpPr>
          <p:cNvPr id="28" name="AutoShape 28"/>
          <p:cNvSpPr/>
          <p:nvPr/>
        </p:nvSpPr>
        <p:spPr>
          <a:xfrm rot="2383902">
            <a:off x="5591759" y="4392261"/>
            <a:ext cx="1153592" cy="0"/>
          </a:xfrm>
          <a:prstGeom prst="line">
            <a:avLst/>
          </a:prstGeom>
          <a:ln w="47625" cap="rnd">
            <a:solidFill>
              <a:srgbClr val="000000"/>
            </a:solidFill>
            <a:prstDash val="solid"/>
            <a:headEnd type="none" w="sm" len="sm"/>
            <a:tailEnd type="triangle" w="lg" len="med"/>
          </a:ln>
        </p:spPr>
        <p:txBody>
          <a:bodyPr/>
          <a:lstStyle/>
          <a:p>
            <a:endParaRPr lang="fr-CA"/>
          </a:p>
        </p:txBody>
      </p:sp>
      <p:sp>
        <p:nvSpPr>
          <p:cNvPr id="29" name="AutoShape 29"/>
          <p:cNvSpPr/>
          <p:nvPr/>
        </p:nvSpPr>
        <p:spPr>
          <a:xfrm rot="4286545">
            <a:off x="5103646" y="4639826"/>
            <a:ext cx="724094" cy="0"/>
          </a:xfrm>
          <a:prstGeom prst="line">
            <a:avLst/>
          </a:prstGeom>
          <a:ln w="47625" cap="rnd">
            <a:solidFill>
              <a:srgbClr val="000000"/>
            </a:solidFill>
            <a:prstDash val="solid"/>
            <a:headEnd type="none" w="sm" len="sm"/>
            <a:tailEnd type="triangle" w="lg" len="med"/>
          </a:ln>
        </p:spPr>
        <p:txBody>
          <a:bodyPr/>
          <a:lstStyle/>
          <a:p>
            <a:endParaRPr lang="fr-CA"/>
          </a:p>
        </p:txBody>
      </p:sp>
      <p:grpSp>
        <p:nvGrpSpPr>
          <p:cNvPr id="30" name="Group 30"/>
          <p:cNvGrpSpPr/>
          <p:nvPr/>
        </p:nvGrpSpPr>
        <p:grpSpPr>
          <a:xfrm>
            <a:off x="4520950" y="2885732"/>
            <a:ext cx="625167" cy="356762"/>
            <a:chOff x="0" y="0"/>
            <a:chExt cx="7620000" cy="4348480"/>
          </a:xfrm>
        </p:grpSpPr>
        <p:sp>
          <p:nvSpPr>
            <p:cNvPr id="31" name="Freeform 31"/>
            <p:cNvSpPr/>
            <p:nvPr/>
          </p:nvSpPr>
          <p:spPr>
            <a:xfrm>
              <a:off x="304800" y="304800"/>
              <a:ext cx="7315200" cy="4043680"/>
            </a:xfrm>
            <a:custGeom>
              <a:avLst/>
              <a:gdLst/>
              <a:ahLst/>
              <a:cxnLst/>
              <a:rect l="l" t="t" r="r" b="b"/>
              <a:pathLst>
                <a:path w="7315200" h="4043680">
                  <a:moveTo>
                    <a:pt x="7315200" y="0"/>
                  </a:moveTo>
                  <a:lnTo>
                    <a:pt x="7315200" y="4043680"/>
                  </a:lnTo>
                  <a:lnTo>
                    <a:pt x="0" y="4043680"/>
                  </a:lnTo>
                  <a:lnTo>
                    <a:pt x="0" y="3738880"/>
                  </a:lnTo>
                  <a:lnTo>
                    <a:pt x="7010400" y="3738880"/>
                  </a:lnTo>
                  <a:lnTo>
                    <a:pt x="7010400" y="0"/>
                  </a:lnTo>
                  <a:close/>
                </a:path>
              </a:pathLst>
            </a:custGeom>
            <a:solidFill>
              <a:srgbClr val="40782F"/>
            </a:solidFill>
          </p:spPr>
          <p:txBody>
            <a:bodyPr/>
            <a:lstStyle/>
            <a:p>
              <a:endParaRPr lang="fr-CA"/>
            </a:p>
          </p:txBody>
        </p:sp>
        <p:sp>
          <p:nvSpPr>
            <p:cNvPr id="32" name="Freeform 32"/>
            <p:cNvSpPr/>
            <p:nvPr/>
          </p:nvSpPr>
          <p:spPr>
            <a:xfrm>
              <a:off x="0" y="0"/>
              <a:ext cx="7315200" cy="4043680"/>
            </a:xfrm>
            <a:custGeom>
              <a:avLst/>
              <a:gdLst/>
              <a:ahLst/>
              <a:cxnLst/>
              <a:rect l="l" t="t" r="r" b="b"/>
              <a:pathLst>
                <a:path w="7315200" h="4043680">
                  <a:moveTo>
                    <a:pt x="0" y="0"/>
                  </a:moveTo>
                  <a:lnTo>
                    <a:pt x="7315200" y="0"/>
                  </a:lnTo>
                  <a:lnTo>
                    <a:pt x="7315200" y="4043680"/>
                  </a:lnTo>
                  <a:lnTo>
                    <a:pt x="0" y="4043680"/>
                  </a:lnTo>
                  <a:close/>
                </a:path>
              </a:pathLst>
            </a:custGeom>
            <a:solidFill>
              <a:srgbClr val="B5E2E8"/>
            </a:solidFill>
          </p:spPr>
          <p:txBody>
            <a:bodyPr/>
            <a:lstStyle/>
            <a:p>
              <a:endParaRPr lang="fr-CA"/>
            </a:p>
          </p:txBody>
        </p:sp>
      </p:grpSp>
      <p:sp>
        <p:nvSpPr>
          <p:cNvPr id="33" name="TextBox 33"/>
          <p:cNvSpPr txBox="1"/>
          <p:nvPr/>
        </p:nvSpPr>
        <p:spPr>
          <a:xfrm>
            <a:off x="4520950" y="2893050"/>
            <a:ext cx="625167" cy="347211"/>
          </a:xfrm>
          <a:prstGeom prst="rect">
            <a:avLst/>
          </a:prstGeom>
        </p:spPr>
        <p:txBody>
          <a:bodyPr lIns="0" tIns="0" rIns="0" bIns="0" rtlCol="0" anchor="t">
            <a:spAutoFit/>
          </a:bodyPr>
          <a:lstStyle/>
          <a:p>
            <a:pPr algn="ctr">
              <a:lnSpc>
                <a:spcPts val="2887"/>
              </a:lnSpc>
            </a:pPr>
            <a:r>
              <a:rPr lang="en-US" sz="2062" dirty="0">
                <a:solidFill>
                  <a:srgbClr val="000000"/>
                </a:solidFill>
                <a:latin typeface="Open Sans Light"/>
              </a:rPr>
              <a:t>CBH</a:t>
            </a:r>
          </a:p>
        </p:txBody>
      </p:sp>
      <p:pic>
        <p:nvPicPr>
          <p:cNvPr id="34" name="Picture 34"/>
          <p:cNvPicPr>
            <a:picLocks noChangeAspect="1"/>
          </p:cNvPicPr>
          <p:nvPr/>
        </p:nvPicPr>
        <p:blipFill>
          <a:blip r:embed="rId4"/>
          <a:srcRect b="65584"/>
          <a:stretch>
            <a:fillRect/>
          </a:stretch>
        </p:blipFill>
        <p:spPr>
          <a:xfrm>
            <a:off x="6758905" y="4"/>
            <a:ext cx="1242098" cy="360983"/>
          </a:xfrm>
          <a:prstGeom prst="rect">
            <a:avLst/>
          </a:prstGeom>
        </p:spPr>
      </p:pic>
      <p:sp>
        <p:nvSpPr>
          <p:cNvPr id="41" name="Rectangle 40">
            <a:extLst>
              <a:ext uri="{FF2B5EF4-FFF2-40B4-BE49-F238E27FC236}">
                <a16:creationId xmlns:a16="http://schemas.microsoft.com/office/drawing/2014/main" id="{A72C02F2-09D1-00B2-62AC-E5AF9311F1CC}"/>
              </a:ext>
            </a:extLst>
          </p:cNvPr>
          <p:cNvSpPr/>
          <p:nvPr/>
        </p:nvSpPr>
        <p:spPr>
          <a:xfrm>
            <a:off x="1054613" y="26048"/>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2" name="Rectangle 41">
            <a:extLst>
              <a:ext uri="{FF2B5EF4-FFF2-40B4-BE49-F238E27FC236}">
                <a16:creationId xmlns:a16="http://schemas.microsoft.com/office/drawing/2014/main" id="{723DDCB6-5F03-73DF-4C9E-AA70D92F95A6}"/>
              </a:ext>
            </a:extLst>
          </p:cNvPr>
          <p:cNvSpPr/>
          <p:nvPr/>
        </p:nvSpPr>
        <p:spPr>
          <a:xfrm>
            <a:off x="318650" y="1741500"/>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3" name="Rectangle 42">
            <a:extLst>
              <a:ext uri="{FF2B5EF4-FFF2-40B4-BE49-F238E27FC236}">
                <a16:creationId xmlns:a16="http://schemas.microsoft.com/office/drawing/2014/main" id="{B910C40B-F184-DA20-FB18-680CCFD52894}"/>
              </a:ext>
            </a:extLst>
          </p:cNvPr>
          <p:cNvSpPr/>
          <p:nvPr/>
        </p:nvSpPr>
        <p:spPr>
          <a:xfrm>
            <a:off x="319421" y="3471743"/>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4" name="Rectangle 43">
            <a:extLst>
              <a:ext uri="{FF2B5EF4-FFF2-40B4-BE49-F238E27FC236}">
                <a16:creationId xmlns:a16="http://schemas.microsoft.com/office/drawing/2014/main" id="{7E6B01CB-192F-F4D2-7158-336469B45B0C}"/>
              </a:ext>
            </a:extLst>
          </p:cNvPr>
          <p:cNvSpPr/>
          <p:nvPr/>
        </p:nvSpPr>
        <p:spPr>
          <a:xfrm>
            <a:off x="2741859" y="5110364"/>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5" name="Rectangle 44">
            <a:extLst>
              <a:ext uri="{FF2B5EF4-FFF2-40B4-BE49-F238E27FC236}">
                <a16:creationId xmlns:a16="http://schemas.microsoft.com/office/drawing/2014/main" id="{45445427-7AAA-B1FA-C57A-E526C8887FBB}"/>
              </a:ext>
            </a:extLst>
          </p:cNvPr>
          <p:cNvSpPr/>
          <p:nvPr/>
        </p:nvSpPr>
        <p:spPr>
          <a:xfrm>
            <a:off x="4745807" y="26048"/>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6" name="Rectangle 45">
            <a:extLst>
              <a:ext uri="{FF2B5EF4-FFF2-40B4-BE49-F238E27FC236}">
                <a16:creationId xmlns:a16="http://schemas.microsoft.com/office/drawing/2014/main" id="{B76A4B71-2614-2DD9-3060-13B6ACFE83DA}"/>
              </a:ext>
            </a:extLst>
          </p:cNvPr>
          <p:cNvSpPr/>
          <p:nvPr/>
        </p:nvSpPr>
        <p:spPr>
          <a:xfrm>
            <a:off x="4807040" y="5058969"/>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7" name="Rectangle 46">
            <a:extLst>
              <a:ext uri="{FF2B5EF4-FFF2-40B4-BE49-F238E27FC236}">
                <a16:creationId xmlns:a16="http://schemas.microsoft.com/office/drawing/2014/main" id="{63C2F314-07DA-0722-9EAE-D60A453CB7B4}"/>
              </a:ext>
            </a:extLst>
          </p:cNvPr>
          <p:cNvSpPr/>
          <p:nvPr/>
        </p:nvSpPr>
        <p:spPr>
          <a:xfrm>
            <a:off x="6852224" y="607943"/>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8" name="Rectangle 47">
            <a:extLst>
              <a:ext uri="{FF2B5EF4-FFF2-40B4-BE49-F238E27FC236}">
                <a16:creationId xmlns:a16="http://schemas.microsoft.com/office/drawing/2014/main" id="{2164E1A4-D7F6-8966-E638-E25725B61C48}"/>
              </a:ext>
            </a:extLst>
          </p:cNvPr>
          <p:cNvSpPr/>
          <p:nvPr/>
        </p:nvSpPr>
        <p:spPr>
          <a:xfrm>
            <a:off x="6852224" y="2483200"/>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9" name="Rectangle 48">
            <a:extLst>
              <a:ext uri="{FF2B5EF4-FFF2-40B4-BE49-F238E27FC236}">
                <a16:creationId xmlns:a16="http://schemas.microsoft.com/office/drawing/2014/main" id="{C7F91782-AD2F-F383-2AC8-1E9D524F9B9E}"/>
              </a:ext>
            </a:extLst>
          </p:cNvPr>
          <p:cNvSpPr/>
          <p:nvPr/>
        </p:nvSpPr>
        <p:spPr>
          <a:xfrm>
            <a:off x="6852224" y="4358457"/>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5" name="Rectangle 4">
            <a:extLst>
              <a:ext uri="{FF2B5EF4-FFF2-40B4-BE49-F238E27FC236}">
                <a16:creationId xmlns:a16="http://schemas.microsoft.com/office/drawing/2014/main" id="{86BF78B2-E340-FE2B-A8B6-3A39F1404253}"/>
              </a:ext>
            </a:extLst>
          </p:cNvPr>
          <p:cNvSpPr/>
          <p:nvPr/>
        </p:nvSpPr>
        <p:spPr>
          <a:xfrm>
            <a:off x="4745807" y="29193"/>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endParaRPr lang="fr-CA" sz="1583" dirty="0"/>
          </a:p>
        </p:txBody>
      </p:sp>
      <p:sp>
        <p:nvSpPr>
          <p:cNvPr id="7" name="Rectangle 6">
            <a:extLst>
              <a:ext uri="{FF2B5EF4-FFF2-40B4-BE49-F238E27FC236}">
                <a16:creationId xmlns:a16="http://schemas.microsoft.com/office/drawing/2014/main" id="{7E7E2B58-84F8-C1C1-B96E-738AA5BD5448}"/>
              </a:ext>
            </a:extLst>
          </p:cNvPr>
          <p:cNvSpPr/>
          <p:nvPr/>
        </p:nvSpPr>
        <p:spPr>
          <a:xfrm>
            <a:off x="1022960" y="52741"/>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p:txBody>
      </p:sp>
      <p:sp>
        <p:nvSpPr>
          <p:cNvPr id="9" name="Rectangle 8">
            <a:extLst>
              <a:ext uri="{FF2B5EF4-FFF2-40B4-BE49-F238E27FC236}">
                <a16:creationId xmlns:a16="http://schemas.microsoft.com/office/drawing/2014/main" id="{08E751A4-2025-765D-D719-54ED924DB505}"/>
              </a:ext>
            </a:extLst>
          </p:cNvPr>
          <p:cNvSpPr/>
          <p:nvPr/>
        </p:nvSpPr>
        <p:spPr>
          <a:xfrm>
            <a:off x="6852224" y="615883"/>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endParaRPr lang="fr-CA" sz="1583" dirty="0"/>
          </a:p>
        </p:txBody>
      </p:sp>
      <p:sp>
        <p:nvSpPr>
          <p:cNvPr id="11" name="Rectangle 10">
            <a:extLst>
              <a:ext uri="{FF2B5EF4-FFF2-40B4-BE49-F238E27FC236}">
                <a16:creationId xmlns:a16="http://schemas.microsoft.com/office/drawing/2014/main" id="{A73CF282-61BC-9F01-7C7A-2F98B1F0B341}"/>
              </a:ext>
            </a:extLst>
          </p:cNvPr>
          <p:cNvSpPr/>
          <p:nvPr/>
        </p:nvSpPr>
        <p:spPr>
          <a:xfrm>
            <a:off x="353826" y="1777194"/>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endParaRPr lang="fr-CA" sz="1583" dirty="0"/>
          </a:p>
        </p:txBody>
      </p:sp>
      <p:sp>
        <p:nvSpPr>
          <p:cNvPr id="13" name="Rectangle 12">
            <a:extLst>
              <a:ext uri="{FF2B5EF4-FFF2-40B4-BE49-F238E27FC236}">
                <a16:creationId xmlns:a16="http://schemas.microsoft.com/office/drawing/2014/main" id="{364ABA51-CFA2-8FFE-9D3D-B0C9946ED9EC}"/>
              </a:ext>
            </a:extLst>
          </p:cNvPr>
          <p:cNvSpPr/>
          <p:nvPr/>
        </p:nvSpPr>
        <p:spPr>
          <a:xfrm>
            <a:off x="6852220" y="2499543"/>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16" name="Rectangle 15">
            <a:extLst>
              <a:ext uri="{FF2B5EF4-FFF2-40B4-BE49-F238E27FC236}">
                <a16:creationId xmlns:a16="http://schemas.microsoft.com/office/drawing/2014/main" id="{307DD9BF-0116-8186-0DDE-B20B82F1BCA4}"/>
              </a:ext>
            </a:extLst>
          </p:cNvPr>
          <p:cNvSpPr/>
          <p:nvPr/>
        </p:nvSpPr>
        <p:spPr>
          <a:xfrm>
            <a:off x="332269" y="3464348"/>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19" name="Rectangle 18">
            <a:extLst>
              <a:ext uri="{FF2B5EF4-FFF2-40B4-BE49-F238E27FC236}">
                <a16:creationId xmlns:a16="http://schemas.microsoft.com/office/drawing/2014/main" id="{5CF040E2-AD31-B124-B93B-9B154DE649B5}"/>
              </a:ext>
            </a:extLst>
          </p:cNvPr>
          <p:cNvSpPr/>
          <p:nvPr/>
        </p:nvSpPr>
        <p:spPr>
          <a:xfrm>
            <a:off x="6852220" y="4374800"/>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endParaRPr lang="fr-CA" sz="1583" dirty="0"/>
          </a:p>
        </p:txBody>
      </p:sp>
      <p:sp>
        <p:nvSpPr>
          <p:cNvPr id="35" name="Rectangle 34">
            <a:extLst>
              <a:ext uri="{FF2B5EF4-FFF2-40B4-BE49-F238E27FC236}">
                <a16:creationId xmlns:a16="http://schemas.microsoft.com/office/drawing/2014/main" id="{AA8460EC-D424-A5DA-FB3C-7183F4754893}"/>
              </a:ext>
            </a:extLst>
          </p:cNvPr>
          <p:cNvSpPr/>
          <p:nvPr/>
        </p:nvSpPr>
        <p:spPr>
          <a:xfrm>
            <a:off x="4816959" y="5086605"/>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0" name="Rectangle 39">
            <a:extLst>
              <a:ext uri="{FF2B5EF4-FFF2-40B4-BE49-F238E27FC236}">
                <a16:creationId xmlns:a16="http://schemas.microsoft.com/office/drawing/2014/main" id="{4CE336D9-8218-484B-D098-011DB2D3C6E4}"/>
              </a:ext>
            </a:extLst>
          </p:cNvPr>
          <p:cNvSpPr/>
          <p:nvPr/>
        </p:nvSpPr>
        <p:spPr>
          <a:xfrm>
            <a:off x="2737411" y="5117759"/>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39" name="Ellipse 38">
            <a:extLst>
              <a:ext uri="{FF2B5EF4-FFF2-40B4-BE49-F238E27FC236}">
                <a16:creationId xmlns:a16="http://schemas.microsoft.com/office/drawing/2014/main" id="{EDAFF400-2A5C-21C2-C04E-769B70164E3B}"/>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4" name="Group 4"/>
          <p:cNvGrpSpPr/>
          <p:nvPr/>
        </p:nvGrpSpPr>
        <p:grpSpPr>
          <a:xfrm>
            <a:off x="0" y="726320"/>
            <a:ext cx="7886451" cy="1045533"/>
            <a:chOff x="0" y="0"/>
            <a:chExt cx="3335997" cy="487901"/>
          </a:xfrm>
        </p:grpSpPr>
        <p:sp>
          <p:nvSpPr>
            <p:cNvPr id="5" name="Freeform 5"/>
            <p:cNvSpPr/>
            <p:nvPr/>
          </p:nvSpPr>
          <p:spPr>
            <a:xfrm>
              <a:off x="0" y="0"/>
              <a:ext cx="3335997" cy="487901"/>
            </a:xfrm>
            <a:custGeom>
              <a:avLst/>
              <a:gdLst/>
              <a:ahLst/>
              <a:cxnLst/>
              <a:rect l="l" t="t" r="r" b="b"/>
              <a:pathLst>
                <a:path w="3335997" h="487901">
                  <a:moveTo>
                    <a:pt x="0" y="0"/>
                  </a:moveTo>
                  <a:lnTo>
                    <a:pt x="3335997" y="0"/>
                  </a:lnTo>
                  <a:lnTo>
                    <a:pt x="3335997" y="487901"/>
                  </a:lnTo>
                  <a:lnTo>
                    <a:pt x="0" y="487901"/>
                  </a:lnTo>
                  <a:close/>
                </a:path>
              </a:pathLst>
            </a:custGeom>
            <a:solidFill>
              <a:srgbClr val="1E6090"/>
            </a:solidFill>
          </p:spPr>
          <p:txBody>
            <a:bodyPr/>
            <a:lstStyle/>
            <a:p>
              <a:endParaRPr lang="fr-CA"/>
            </a:p>
          </p:txBody>
        </p:sp>
      </p:grpSp>
      <p:pic>
        <p:nvPicPr>
          <p:cNvPr id="8" name="Picture 8"/>
          <p:cNvPicPr>
            <a:picLocks noChangeAspect="1"/>
          </p:cNvPicPr>
          <p:nvPr/>
        </p:nvPicPr>
        <p:blipFill>
          <a:blip r:embed="rId3"/>
          <a:srcRect t="37136" r="1258"/>
          <a:stretch>
            <a:fillRect/>
          </a:stretch>
        </p:blipFill>
        <p:spPr>
          <a:xfrm>
            <a:off x="7917527" y="604401"/>
            <a:ext cx="1226473" cy="659366"/>
          </a:xfrm>
          <a:prstGeom prst="rect">
            <a:avLst/>
          </a:prstGeom>
        </p:spPr>
      </p:pic>
      <p:pic>
        <p:nvPicPr>
          <p:cNvPr id="16" name="Picture 16"/>
          <p:cNvPicPr>
            <a:picLocks noChangeAspect="1"/>
          </p:cNvPicPr>
          <p:nvPr/>
        </p:nvPicPr>
        <p:blipFill>
          <a:blip r:embed="rId4"/>
          <a:srcRect/>
          <a:stretch>
            <a:fillRect/>
          </a:stretch>
        </p:blipFill>
        <p:spPr>
          <a:xfrm rot="20678573">
            <a:off x="5789070" y="1553375"/>
            <a:ext cx="3069330" cy="2057464"/>
          </a:xfrm>
          <a:prstGeom prst="rect">
            <a:avLst/>
          </a:prstGeom>
        </p:spPr>
      </p:pic>
      <p:sp>
        <p:nvSpPr>
          <p:cNvPr id="17" name="TextBox 17"/>
          <p:cNvSpPr txBox="1"/>
          <p:nvPr/>
        </p:nvSpPr>
        <p:spPr>
          <a:xfrm>
            <a:off x="95061" y="763576"/>
            <a:ext cx="7886451" cy="831638"/>
          </a:xfrm>
          <a:prstGeom prst="rect">
            <a:avLst/>
          </a:prstGeom>
        </p:spPr>
        <p:txBody>
          <a:bodyPr wrap="square" lIns="0" tIns="0" rIns="0" bIns="0" rtlCol="0" anchor="t">
            <a:spAutoFit/>
          </a:bodyPr>
          <a:lstStyle/>
          <a:p>
            <a:pPr algn="l">
              <a:lnSpc>
                <a:spcPct val="115000"/>
              </a:lnSpc>
            </a:pPr>
            <a:r>
              <a:rPr lang="fr-CA" sz="16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Avec l’établissement de la CBH sur notre territoire, les contacts entre les Inuit et les </a:t>
            </a:r>
            <a:r>
              <a:rPr lang="fr-CA" sz="1600" dirty="0" err="1">
                <a:solidFill>
                  <a:schemeClr val="bg1"/>
                </a:solidFill>
                <a:effectLst/>
                <a:latin typeface="Open Sans" panose="020B0606030504020204" pitchFamily="34" charset="0"/>
                <a:ea typeface="Open Sans" panose="020B0606030504020204" pitchFamily="34" charset="0"/>
                <a:cs typeface="Open Sans" panose="020B0606030504020204" pitchFamily="34" charset="0"/>
              </a:rPr>
              <a:t>qallunaat</a:t>
            </a:r>
            <a:r>
              <a:rPr lang="fr-CA" sz="16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sont de plus en plus fréquents. Vers 1900, les missionnaires arrivent au Nord.</a:t>
            </a:r>
          </a:p>
        </p:txBody>
      </p:sp>
      <p:sp>
        <p:nvSpPr>
          <p:cNvPr id="18" name="TextBox 18"/>
          <p:cNvSpPr txBox="1"/>
          <p:nvPr/>
        </p:nvSpPr>
        <p:spPr>
          <a:xfrm>
            <a:off x="159046" y="185735"/>
            <a:ext cx="8299142" cy="568682"/>
          </a:xfrm>
          <a:prstGeom prst="rect">
            <a:avLst/>
          </a:prstGeom>
        </p:spPr>
        <p:txBody>
          <a:bodyPr wrap="square" lIns="0" tIns="0" rIns="0" bIns="0" rtlCol="0" anchor="t">
            <a:spAutoFit/>
          </a:bodyPr>
          <a:lstStyle/>
          <a:p>
            <a:pPr algn="ctr">
              <a:lnSpc>
                <a:spcPts val="4594"/>
              </a:lnSpc>
            </a:pPr>
            <a:r>
              <a:rPr lang="fr-CA" sz="3281" dirty="0">
                <a:solidFill>
                  <a:srgbClr val="1E6090"/>
                </a:solidFill>
                <a:latin typeface="League Spartan"/>
              </a:rPr>
              <a:t>1900 : L’arrivée des missionnaires</a:t>
            </a:r>
          </a:p>
        </p:txBody>
      </p:sp>
      <p:grpSp>
        <p:nvGrpSpPr>
          <p:cNvPr id="28" name="Groupe 27">
            <a:extLst>
              <a:ext uri="{FF2B5EF4-FFF2-40B4-BE49-F238E27FC236}">
                <a16:creationId xmlns:a16="http://schemas.microsoft.com/office/drawing/2014/main" id="{D7CA4FBE-0268-3BF1-835B-93CB6E53CF2C}"/>
              </a:ext>
            </a:extLst>
          </p:cNvPr>
          <p:cNvGrpSpPr/>
          <p:nvPr/>
        </p:nvGrpSpPr>
        <p:grpSpPr>
          <a:xfrm>
            <a:off x="4856110" y="3629614"/>
            <a:ext cx="2247884" cy="2294407"/>
            <a:chOff x="-1584531" y="5370893"/>
            <a:chExt cx="2397743" cy="2084400"/>
          </a:xfrm>
        </p:grpSpPr>
        <p:grpSp>
          <p:nvGrpSpPr>
            <p:cNvPr id="6" name="Group 6"/>
            <p:cNvGrpSpPr/>
            <p:nvPr/>
          </p:nvGrpSpPr>
          <p:grpSpPr>
            <a:xfrm>
              <a:off x="-1584531" y="5370893"/>
              <a:ext cx="2397743" cy="2084400"/>
              <a:chOff x="-6347318" y="3098051"/>
              <a:chExt cx="5428200" cy="4718828"/>
            </a:xfrm>
          </p:grpSpPr>
          <p:sp>
            <p:nvSpPr>
              <p:cNvPr id="7" name="Freeform 7"/>
              <p:cNvSpPr/>
              <p:nvPr/>
            </p:nvSpPr>
            <p:spPr>
              <a:xfrm>
                <a:off x="-6347318" y="3098051"/>
                <a:ext cx="5428200" cy="4718828"/>
              </a:xfrm>
              <a:custGeom>
                <a:avLst/>
                <a:gdLst/>
                <a:ahLst/>
                <a:cxnLst/>
                <a:rect l="l" t="t" r="r" b="b"/>
                <a:pathLst>
                  <a:path w="5428200" h="3843130">
                    <a:moveTo>
                      <a:pt x="0" y="0"/>
                    </a:moveTo>
                    <a:lnTo>
                      <a:pt x="0" y="3313540"/>
                    </a:lnTo>
                    <a:lnTo>
                      <a:pt x="1088390" y="3313540"/>
                    </a:lnTo>
                    <a:lnTo>
                      <a:pt x="1305560" y="3843130"/>
                    </a:lnTo>
                    <a:lnTo>
                      <a:pt x="1524000" y="3313540"/>
                    </a:lnTo>
                    <a:lnTo>
                      <a:pt x="5428200" y="3313540"/>
                    </a:lnTo>
                    <a:lnTo>
                      <a:pt x="5428200" y="0"/>
                    </a:lnTo>
                    <a:lnTo>
                      <a:pt x="0" y="0"/>
                    </a:lnTo>
                    <a:close/>
                  </a:path>
                </a:pathLst>
              </a:custGeom>
              <a:solidFill>
                <a:srgbClr val="36AEC9"/>
              </a:solidFill>
            </p:spPr>
            <p:txBody>
              <a:bodyPr/>
              <a:lstStyle/>
              <a:p>
                <a:endParaRPr lang="fr-CA"/>
              </a:p>
            </p:txBody>
          </p:sp>
        </p:grpSp>
        <p:sp>
          <p:nvSpPr>
            <p:cNvPr id="20" name="TextBox 20"/>
            <p:cNvSpPr txBox="1"/>
            <p:nvPr/>
          </p:nvSpPr>
          <p:spPr>
            <a:xfrm>
              <a:off x="-1525038" y="5469068"/>
              <a:ext cx="2338250" cy="1797963"/>
            </a:xfrm>
            <a:prstGeom prst="rect">
              <a:avLst/>
            </a:prstGeom>
          </p:spPr>
          <p:txBody>
            <a:bodyPr lIns="0" tIns="0" rIns="0" bIns="0" rtlCol="0" anchor="t">
              <a:spAutoFit/>
            </a:bodyPr>
            <a:lstStyle/>
            <a:p>
              <a:pPr algn="l">
                <a:lnSpc>
                  <a:spcPct val="115000"/>
                </a:lnSpc>
              </a:pPr>
              <a:r>
                <a:rPr lang="fr-CA" sz="1200" dirty="0">
                  <a:effectLst/>
                  <a:latin typeface="Open Sans" panose="020B0606030504020204" pitchFamily="34" charset="0"/>
                  <a:ea typeface="Open Sans" panose="020B0606030504020204" pitchFamily="34" charset="0"/>
                  <a:cs typeface="Open Sans" panose="020B0606030504020204" pitchFamily="34" charset="0"/>
                </a:rPr>
                <a:t>Les Inuit n’avaient pas de système d’écriture avant 1875. Les syllabiques que nous utilisons aujourd’hui ont été introduits par les missionnaires anglicans. Le but était de partager la foi en traduisant la bible en Inuktitut.</a:t>
              </a:r>
            </a:p>
          </p:txBody>
        </p:sp>
      </p:grpSp>
      <p:pic>
        <p:nvPicPr>
          <p:cNvPr id="27" name="Image 26">
            <a:extLst>
              <a:ext uri="{FF2B5EF4-FFF2-40B4-BE49-F238E27FC236}">
                <a16:creationId xmlns:a16="http://schemas.microsoft.com/office/drawing/2014/main" id="{9040475A-A684-FA03-DE76-EC31DC6118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6482" y="2347815"/>
            <a:ext cx="4228011" cy="33824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Ellipse 9">
            <a:extLst>
              <a:ext uri="{FF2B5EF4-FFF2-40B4-BE49-F238E27FC236}">
                <a16:creationId xmlns:a16="http://schemas.microsoft.com/office/drawing/2014/main" id="{D40527C2-362B-986F-4F17-F35B8BD411E9}"/>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24</a:t>
            </a:r>
          </a:p>
        </p:txBody>
      </p:sp>
      <p:pic>
        <p:nvPicPr>
          <p:cNvPr id="15" name="Picture 15"/>
          <p:cNvPicPr>
            <a:picLocks noChangeAspect="1"/>
          </p:cNvPicPr>
          <p:nvPr/>
        </p:nvPicPr>
        <p:blipFill rotWithShape="1">
          <a:blip r:embed="rId6"/>
          <a:srcRect b="13531"/>
          <a:stretch/>
        </p:blipFill>
        <p:spPr>
          <a:xfrm>
            <a:off x="0" y="4064987"/>
            <a:ext cx="1403985" cy="2793013"/>
          </a:xfrm>
          <a:prstGeom prst="rect">
            <a:avLst/>
          </a:prstGeom>
        </p:spPr>
      </p:pic>
      <p:sp>
        <p:nvSpPr>
          <p:cNvPr id="13" name="Bulle rectangulaire à coins arrondis 12">
            <a:extLst>
              <a:ext uri="{FF2B5EF4-FFF2-40B4-BE49-F238E27FC236}">
                <a16:creationId xmlns:a16="http://schemas.microsoft.com/office/drawing/2014/main" id="{3F074D5F-A42C-A5BF-27DD-F6F1B05EC88E}"/>
              </a:ext>
            </a:extLst>
          </p:cNvPr>
          <p:cNvSpPr/>
          <p:nvPr/>
        </p:nvSpPr>
        <p:spPr>
          <a:xfrm>
            <a:off x="15559" y="1792009"/>
            <a:ext cx="3835430" cy="817461"/>
          </a:xfrm>
          <a:prstGeom prst="wedgeRoundRectCallout">
            <a:avLst>
              <a:gd name="adj1" fmla="val -43906"/>
              <a:gd name="adj2" fmla="val 319010"/>
              <a:gd name="adj3" fmla="val 16667"/>
            </a:avLst>
          </a:prstGeom>
          <a:solidFill>
            <a:schemeClr val="accent1">
              <a:lumMod val="60000"/>
              <a:lumOff val="40000"/>
            </a:schemeClr>
          </a:soli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TextBox 19"/>
          <p:cNvSpPr txBox="1"/>
          <p:nvPr/>
        </p:nvSpPr>
        <p:spPr>
          <a:xfrm>
            <a:off x="116482" y="1859753"/>
            <a:ext cx="3633585" cy="692497"/>
          </a:xfrm>
          <a:prstGeom prst="rect">
            <a:avLst/>
          </a:prstGeom>
        </p:spPr>
        <p:txBody>
          <a:bodyPr wrap="square" lIns="0" tIns="0" rIns="0" bIns="0" rtlCol="0" anchor="t">
            <a:spAutoFit/>
          </a:bodyPr>
          <a:lstStyle/>
          <a:p>
            <a:pPr algn="ctr">
              <a:lnSpc>
                <a:spcPts val="1798"/>
              </a:lnSpc>
            </a:pPr>
            <a:r>
              <a:rPr lang="en-US" sz="1500" dirty="0">
                <a:solidFill>
                  <a:srgbClr val="F7FBFF"/>
                </a:solidFill>
                <a:latin typeface="Open Sans Light"/>
              </a:rPr>
              <a:t>Je suis un </a:t>
            </a:r>
            <a:r>
              <a:rPr lang="en-US" sz="1500" dirty="0" err="1">
                <a:solidFill>
                  <a:srgbClr val="F7FBFF"/>
                </a:solidFill>
                <a:latin typeface="Open Sans Light"/>
              </a:rPr>
              <a:t>missionnaire</a:t>
            </a:r>
            <a:r>
              <a:rPr lang="en-US" sz="1500" dirty="0">
                <a:solidFill>
                  <a:srgbClr val="F7FBFF"/>
                </a:solidFill>
                <a:latin typeface="Open Sans Light"/>
              </a:rPr>
              <a:t>. Je </a:t>
            </a:r>
            <a:r>
              <a:rPr lang="en-US" sz="1500" dirty="0" err="1">
                <a:solidFill>
                  <a:srgbClr val="F7FBFF"/>
                </a:solidFill>
                <a:latin typeface="Open Sans Light"/>
              </a:rPr>
              <a:t>viens</a:t>
            </a:r>
            <a:r>
              <a:rPr lang="en-US" sz="1500" dirty="0">
                <a:solidFill>
                  <a:srgbClr val="F7FBFF"/>
                </a:solidFill>
                <a:latin typeface="Open Sans Light"/>
              </a:rPr>
              <a:t> </a:t>
            </a:r>
            <a:r>
              <a:rPr lang="en-US" sz="1500" dirty="0" err="1">
                <a:solidFill>
                  <a:srgbClr val="F7FBFF"/>
                </a:solidFill>
                <a:latin typeface="Open Sans Light"/>
              </a:rPr>
              <a:t>à</a:t>
            </a:r>
            <a:r>
              <a:rPr lang="en-US" sz="1500" dirty="0">
                <a:solidFill>
                  <a:srgbClr val="F7FBFF"/>
                </a:solidFill>
                <a:latin typeface="Open Sans Light"/>
              </a:rPr>
              <a:t> la rencontre des Inuit pour </a:t>
            </a:r>
            <a:r>
              <a:rPr lang="en-US" sz="1500" dirty="0" err="1">
                <a:solidFill>
                  <a:srgbClr val="F7FBFF"/>
                </a:solidFill>
                <a:latin typeface="Open Sans Light"/>
              </a:rPr>
              <a:t>partager</a:t>
            </a:r>
            <a:r>
              <a:rPr lang="en-US" sz="1500" dirty="0">
                <a:solidFill>
                  <a:srgbClr val="F7FBFF"/>
                </a:solidFill>
                <a:latin typeface="Open Sans Light"/>
              </a:rPr>
              <a:t> la religion </a:t>
            </a:r>
            <a:r>
              <a:rPr lang="en-US" sz="1500" dirty="0" err="1">
                <a:solidFill>
                  <a:srgbClr val="F7FBFF"/>
                </a:solidFill>
                <a:latin typeface="Open Sans Light"/>
              </a:rPr>
              <a:t>chrétienne</a:t>
            </a:r>
            <a:r>
              <a:rPr lang="en-US" sz="1500" dirty="0">
                <a:solidFill>
                  <a:srgbClr val="F7FBFF"/>
                </a:solidFill>
                <a:latin typeface="Open Sans Light"/>
              </a:rPr>
              <a:t> et </a:t>
            </a:r>
            <a:r>
              <a:rPr lang="en-US" sz="1500" dirty="0" err="1">
                <a:solidFill>
                  <a:srgbClr val="F7FBFF"/>
                </a:solidFill>
                <a:latin typeface="Open Sans Light"/>
              </a:rPr>
              <a:t>enseigner</a:t>
            </a:r>
            <a:endParaRPr lang="en-US" sz="1500" dirty="0">
              <a:solidFill>
                <a:srgbClr val="F7FBFF"/>
              </a:solidFill>
              <a:latin typeface="Open Sans Light"/>
            </a:endParaRPr>
          </a:p>
        </p:txBody>
      </p:sp>
      <p:pic>
        <p:nvPicPr>
          <p:cNvPr id="22" name="Graphique 21" descr="Badge Question Mark avec un remplissage uni">
            <a:extLst>
              <a:ext uri="{FF2B5EF4-FFF2-40B4-BE49-F238E27FC236}">
                <a16:creationId xmlns:a16="http://schemas.microsoft.com/office/drawing/2014/main" id="{6892DEA4-AF6F-8F9D-6520-44FBFADDDFF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681938">
            <a:off x="6739389" y="3353258"/>
            <a:ext cx="623758" cy="623758"/>
          </a:xfrm>
          <a:prstGeom prst="rect">
            <a:avLst/>
          </a:prstGeom>
        </p:spPr>
      </p:pic>
      <p:sp>
        <p:nvSpPr>
          <p:cNvPr id="23" name="TextBox 11">
            <a:extLst>
              <a:ext uri="{FF2B5EF4-FFF2-40B4-BE49-F238E27FC236}">
                <a16:creationId xmlns:a16="http://schemas.microsoft.com/office/drawing/2014/main" id="{BF0689E2-603F-F495-D05F-8CF126D1DD10}"/>
              </a:ext>
            </a:extLst>
          </p:cNvPr>
          <p:cNvSpPr txBox="1"/>
          <p:nvPr/>
        </p:nvSpPr>
        <p:spPr>
          <a:xfrm>
            <a:off x="4571999" y="3252990"/>
            <a:ext cx="1839434" cy="352019"/>
          </a:xfrm>
          <a:prstGeom prst="rect">
            <a:avLst/>
          </a:prstGeom>
        </p:spPr>
        <p:txBody>
          <a:bodyPr wrap="square" lIns="0" tIns="0" rIns="0" bIns="0" rtlCol="0" anchor="t">
            <a:spAutoFit/>
          </a:bodyPr>
          <a:lstStyle/>
          <a:p>
            <a:pPr algn="ctr">
              <a:lnSpc>
                <a:spcPts val="3149"/>
              </a:lnSpc>
            </a:pPr>
            <a:r>
              <a:rPr lang="en-US" sz="1400" dirty="0" err="1">
                <a:solidFill>
                  <a:schemeClr val="tx2">
                    <a:lumMod val="75000"/>
                  </a:schemeClr>
                </a:solidFill>
                <a:latin typeface="League Spartan"/>
              </a:rPr>
              <a:t>Savais-tu</a:t>
            </a:r>
            <a:r>
              <a:rPr lang="en-US" sz="1400" dirty="0">
                <a:solidFill>
                  <a:schemeClr val="tx2">
                    <a:lumMod val="75000"/>
                  </a:schemeClr>
                </a:solidFill>
                <a:latin typeface="League Spartan"/>
              </a:rPr>
              <a:t> que…</a:t>
            </a:r>
          </a:p>
        </p:txBody>
      </p:sp>
      <p:pic>
        <p:nvPicPr>
          <p:cNvPr id="14" name="Picture 14"/>
          <p:cNvPicPr>
            <a:picLocks noChangeAspect="1"/>
          </p:cNvPicPr>
          <p:nvPr/>
        </p:nvPicPr>
        <p:blipFill>
          <a:blip r:embed="rId9"/>
          <a:srcRect/>
          <a:stretch>
            <a:fillRect/>
          </a:stretch>
        </p:blipFill>
        <p:spPr>
          <a:xfrm>
            <a:off x="3538982" y="4903875"/>
            <a:ext cx="2066035" cy="195412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419104" y="637363"/>
            <a:ext cx="1577981" cy="1577981"/>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6877" y="3039536"/>
            <a:ext cx="1287853" cy="1257266"/>
          </a:xfrm>
          <a:prstGeom prst="rect">
            <a:avLst/>
          </a:prstGeom>
        </p:spPr>
      </p:pic>
      <p:grpSp>
        <p:nvGrpSpPr>
          <p:cNvPr id="6" name="Group 6"/>
          <p:cNvGrpSpPr/>
          <p:nvPr/>
        </p:nvGrpSpPr>
        <p:grpSpPr>
          <a:xfrm>
            <a:off x="1434771" y="3562090"/>
            <a:ext cx="4929185" cy="494601"/>
            <a:chOff x="0" y="0"/>
            <a:chExt cx="1660404" cy="461156"/>
          </a:xfrm>
        </p:grpSpPr>
        <p:sp>
          <p:nvSpPr>
            <p:cNvPr id="7" name="Freeform 7"/>
            <p:cNvSpPr/>
            <p:nvPr/>
          </p:nvSpPr>
          <p:spPr>
            <a:xfrm>
              <a:off x="0" y="0"/>
              <a:ext cx="1660404" cy="461156"/>
            </a:xfrm>
            <a:custGeom>
              <a:avLst/>
              <a:gdLst/>
              <a:ahLst/>
              <a:cxnLst/>
              <a:rect l="l" t="t" r="r" b="b"/>
              <a:pathLst>
                <a:path w="1660404" h="461156">
                  <a:moveTo>
                    <a:pt x="0" y="0"/>
                  </a:moveTo>
                  <a:lnTo>
                    <a:pt x="1660404" y="0"/>
                  </a:lnTo>
                  <a:lnTo>
                    <a:pt x="1660404" y="461156"/>
                  </a:lnTo>
                  <a:lnTo>
                    <a:pt x="0" y="461156"/>
                  </a:lnTo>
                  <a:close/>
                </a:path>
              </a:pathLst>
            </a:custGeom>
            <a:solidFill>
              <a:srgbClr val="5F7783"/>
            </a:solidFill>
          </p:spPr>
          <p:txBody>
            <a:bodyPr/>
            <a:lstStyle/>
            <a:p>
              <a:endParaRPr lang="fr-CA"/>
            </a:p>
          </p:txBody>
        </p:sp>
      </p:grpSp>
      <p:sp>
        <p:nvSpPr>
          <p:cNvPr id="15" name="TextBox 15"/>
          <p:cNvSpPr txBox="1"/>
          <p:nvPr/>
        </p:nvSpPr>
        <p:spPr>
          <a:xfrm>
            <a:off x="1356890" y="3702720"/>
            <a:ext cx="5007066" cy="270843"/>
          </a:xfrm>
          <a:prstGeom prst="rect">
            <a:avLst/>
          </a:prstGeom>
        </p:spPr>
        <p:txBody>
          <a:bodyPr wrap="square" lIns="0" tIns="0" rIns="0" bIns="0" rtlCol="0" anchor="t">
            <a:spAutoFit/>
          </a:bodyPr>
          <a:lstStyle/>
          <a:p>
            <a:pPr algn="ctr">
              <a:lnSpc>
                <a:spcPts val="2264"/>
              </a:lnSpc>
            </a:pPr>
            <a:r>
              <a:rPr lang="en-US" sz="1500" dirty="0">
                <a:solidFill>
                  <a:srgbClr val="F7FBFF"/>
                </a:solidFill>
                <a:latin typeface="Open Sans Light"/>
              </a:rPr>
              <a:t>La CBH </a:t>
            </a:r>
            <a:r>
              <a:rPr lang="en-US" sz="1500" dirty="0" err="1">
                <a:solidFill>
                  <a:srgbClr val="F7FBFF"/>
                </a:solidFill>
                <a:latin typeface="Open Sans Light"/>
              </a:rPr>
              <a:t>ferme</a:t>
            </a:r>
            <a:r>
              <a:rPr lang="en-US" sz="1500" dirty="0">
                <a:solidFill>
                  <a:srgbClr val="F7FBFF"/>
                </a:solidFill>
                <a:latin typeface="Open Sans Light"/>
              </a:rPr>
              <a:t> </a:t>
            </a:r>
            <a:r>
              <a:rPr lang="en-US" sz="1500" dirty="0" err="1">
                <a:solidFill>
                  <a:srgbClr val="F7FBFF"/>
                </a:solidFill>
                <a:latin typeface="Open Sans Light"/>
              </a:rPr>
              <a:t>plusieurs</a:t>
            </a:r>
            <a:r>
              <a:rPr lang="en-US" sz="1500" dirty="0">
                <a:solidFill>
                  <a:srgbClr val="F7FBFF"/>
                </a:solidFill>
                <a:latin typeface="Open Sans Light"/>
              </a:rPr>
              <a:t> </a:t>
            </a:r>
            <a:r>
              <a:rPr lang="en-US" sz="1500" dirty="0" err="1">
                <a:solidFill>
                  <a:srgbClr val="F7FBFF"/>
                </a:solidFill>
                <a:latin typeface="Open Sans Light"/>
              </a:rPr>
              <a:t>postes</a:t>
            </a:r>
            <a:r>
              <a:rPr lang="en-US" sz="1500" dirty="0">
                <a:solidFill>
                  <a:srgbClr val="F7FBFF"/>
                </a:solidFill>
                <a:latin typeface="Open Sans Light"/>
              </a:rPr>
              <a:t> de </a:t>
            </a:r>
            <a:r>
              <a:rPr lang="en-US" sz="1500" dirty="0" err="1">
                <a:solidFill>
                  <a:srgbClr val="F7FBFF"/>
                </a:solidFill>
                <a:latin typeface="Open Sans Light"/>
              </a:rPr>
              <a:t>traite</a:t>
            </a:r>
            <a:r>
              <a:rPr lang="en-US" sz="1500" dirty="0">
                <a:solidFill>
                  <a:srgbClr val="F7FBFF"/>
                </a:solidFill>
                <a:latin typeface="Open Sans Light"/>
              </a:rPr>
              <a:t> </a:t>
            </a:r>
            <a:r>
              <a:rPr lang="en-US" sz="1500" dirty="0" err="1">
                <a:solidFill>
                  <a:srgbClr val="F7FBFF"/>
                </a:solidFill>
                <a:latin typeface="Open Sans Light"/>
              </a:rPr>
              <a:t>dès</a:t>
            </a:r>
            <a:r>
              <a:rPr lang="en-US" sz="1500" dirty="0">
                <a:solidFill>
                  <a:srgbClr val="F7FBFF"/>
                </a:solidFill>
                <a:latin typeface="Open Sans Light"/>
              </a:rPr>
              <a:t> 1932</a:t>
            </a:r>
          </a:p>
        </p:txBody>
      </p:sp>
      <p:grpSp>
        <p:nvGrpSpPr>
          <p:cNvPr id="10" name="Groupe 9">
            <a:extLst>
              <a:ext uri="{FF2B5EF4-FFF2-40B4-BE49-F238E27FC236}">
                <a16:creationId xmlns:a16="http://schemas.microsoft.com/office/drawing/2014/main" id="{CCE28DAC-572E-AFF4-4892-10BC23BD49C7}"/>
              </a:ext>
            </a:extLst>
          </p:cNvPr>
          <p:cNvGrpSpPr/>
          <p:nvPr/>
        </p:nvGrpSpPr>
        <p:grpSpPr>
          <a:xfrm>
            <a:off x="220368" y="772414"/>
            <a:ext cx="6659467" cy="1442930"/>
            <a:chOff x="1776621" y="445596"/>
            <a:chExt cx="4948103" cy="1651945"/>
          </a:xfrm>
        </p:grpSpPr>
        <p:grpSp>
          <p:nvGrpSpPr>
            <p:cNvPr id="3" name="Group 3"/>
            <p:cNvGrpSpPr/>
            <p:nvPr/>
          </p:nvGrpSpPr>
          <p:grpSpPr>
            <a:xfrm>
              <a:off x="1776622" y="445596"/>
              <a:ext cx="4948102" cy="1651945"/>
              <a:chOff x="-94991" y="-708993"/>
              <a:chExt cx="9008066" cy="3033896"/>
            </a:xfrm>
          </p:grpSpPr>
          <p:sp>
            <p:nvSpPr>
              <p:cNvPr id="4" name="Freeform 4"/>
              <p:cNvSpPr/>
              <p:nvPr/>
            </p:nvSpPr>
            <p:spPr>
              <a:xfrm>
                <a:off x="-94991" y="-708993"/>
                <a:ext cx="9008066" cy="3033896"/>
              </a:xfrm>
              <a:custGeom>
                <a:avLst/>
                <a:gdLst/>
                <a:ahLst/>
                <a:cxnLst/>
                <a:rect l="l" t="t" r="r" b="b"/>
                <a:pathLst>
                  <a:path w="9008066" h="3033896">
                    <a:moveTo>
                      <a:pt x="496570" y="0"/>
                    </a:moveTo>
                    <a:lnTo>
                      <a:pt x="496570" y="3033896"/>
                    </a:lnTo>
                    <a:lnTo>
                      <a:pt x="7261816" y="3033896"/>
                    </a:lnTo>
                    <a:lnTo>
                      <a:pt x="7261816" y="0"/>
                    </a:lnTo>
                    <a:cubicBezTo>
                      <a:pt x="7261816" y="0"/>
                      <a:pt x="496570" y="0"/>
                      <a:pt x="496570" y="0"/>
                    </a:cubicBezTo>
                    <a:close/>
                    <a:moveTo>
                      <a:pt x="7758386" y="485006"/>
                    </a:moveTo>
                    <a:lnTo>
                      <a:pt x="7758386" y="455887"/>
                    </a:lnTo>
                    <a:cubicBezTo>
                      <a:pt x="7758386" y="222250"/>
                      <a:pt x="7536136" y="0"/>
                      <a:pt x="7261816" y="0"/>
                    </a:cubicBezTo>
                    <a:lnTo>
                      <a:pt x="7261816" y="3033896"/>
                    </a:lnTo>
                    <a:cubicBezTo>
                      <a:pt x="7536136" y="3033896"/>
                      <a:pt x="7758386" y="2811646"/>
                      <a:pt x="7758386" y="2537326"/>
                    </a:cubicBezTo>
                    <a:lnTo>
                      <a:pt x="7758386" y="957446"/>
                    </a:lnTo>
                    <a:cubicBezTo>
                      <a:pt x="8266386" y="972686"/>
                      <a:pt x="8770576" y="948556"/>
                      <a:pt x="9008066" y="991736"/>
                    </a:cubicBezTo>
                    <a:cubicBezTo>
                      <a:pt x="8604206" y="805046"/>
                      <a:pt x="8169866" y="669156"/>
                      <a:pt x="7758386" y="485006"/>
                    </a:cubicBezTo>
                    <a:close/>
                    <a:moveTo>
                      <a:pt x="0" y="455887"/>
                    </a:moveTo>
                    <a:lnTo>
                      <a:pt x="0" y="2537326"/>
                    </a:lnTo>
                    <a:cubicBezTo>
                      <a:pt x="0" y="2811646"/>
                      <a:pt x="222250" y="3033896"/>
                      <a:pt x="496570" y="3033896"/>
                    </a:cubicBezTo>
                    <a:lnTo>
                      <a:pt x="496570" y="0"/>
                    </a:lnTo>
                    <a:cubicBezTo>
                      <a:pt x="222250" y="0"/>
                      <a:pt x="0" y="222250"/>
                      <a:pt x="0" y="455887"/>
                    </a:cubicBezTo>
                    <a:close/>
                  </a:path>
                </a:pathLst>
              </a:custGeom>
              <a:solidFill>
                <a:srgbClr val="9AA7B2"/>
              </a:solidFill>
            </p:spPr>
            <p:txBody>
              <a:bodyPr/>
              <a:lstStyle/>
              <a:p>
                <a:endParaRPr lang="fr-CA"/>
              </a:p>
            </p:txBody>
          </p:sp>
        </p:grpSp>
        <p:sp>
          <p:nvSpPr>
            <p:cNvPr id="16" name="TextBox 16"/>
            <p:cNvSpPr txBox="1"/>
            <p:nvPr/>
          </p:nvSpPr>
          <p:spPr>
            <a:xfrm>
              <a:off x="1776621" y="700224"/>
              <a:ext cx="4191000" cy="1157941"/>
            </a:xfrm>
            <a:prstGeom prst="rect">
              <a:avLst/>
            </a:prstGeom>
          </p:spPr>
          <p:txBody>
            <a:bodyPr wrap="square" lIns="0" tIns="0" rIns="0" bIns="0" rtlCol="0" anchor="t">
              <a:spAutoFit/>
            </a:bodyPr>
            <a:lstStyle/>
            <a:p>
              <a:pPr algn="ctr">
                <a:lnSpc>
                  <a:spcPts val="2047"/>
                </a:lnSpc>
              </a:pPr>
              <a:r>
                <a:rPr lang="fr-CA" sz="1500" dirty="0">
                  <a:solidFill>
                    <a:srgbClr val="F7FBFF"/>
                  </a:solidFill>
                  <a:latin typeface="Open Sans" panose="020B0606030504020204" pitchFamily="34" charset="0"/>
                  <a:ea typeface="Open Sans" panose="020B0606030504020204" pitchFamily="34" charset="0"/>
                  <a:cs typeface="Open Sans" panose="020B0606030504020204" pitchFamily="34" charset="0"/>
                </a:rPr>
                <a:t>Le </a:t>
              </a:r>
              <a:r>
                <a:rPr lang="fr-CA" sz="1500" b="1" dirty="0">
                  <a:solidFill>
                    <a:srgbClr val="F7FBFF"/>
                  </a:solidFill>
                  <a:latin typeface="Open Sans" panose="020B0606030504020204" pitchFamily="34" charset="0"/>
                  <a:ea typeface="Open Sans" panose="020B0606030504020204" pitchFamily="34" charset="0"/>
                  <a:cs typeface="Open Sans" panose="020B0606030504020204" pitchFamily="34" charset="0"/>
                </a:rPr>
                <a:t>crash économique </a:t>
              </a:r>
              <a:r>
                <a:rPr lang="fr-CA" sz="1500" dirty="0">
                  <a:solidFill>
                    <a:srgbClr val="F7FBFF"/>
                  </a:solidFill>
                  <a:latin typeface="Open Sans" panose="020B0606030504020204" pitchFamily="34" charset="0"/>
                  <a:ea typeface="Open Sans" panose="020B0606030504020204" pitchFamily="34" charset="0"/>
                  <a:cs typeface="Open Sans" panose="020B0606030504020204" pitchFamily="34" charset="0"/>
                </a:rPr>
                <a:t>de 1929 mène à une période d’instabilité: les gens en Europe n’ont plus d’argent pour s’acheter des produits de luxe comme de la fourrure. Cela signifie que la CBH ne fait plus autant d’argent qu’avant.</a:t>
              </a:r>
            </a:p>
          </p:txBody>
        </p:sp>
      </p:grpSp>
      <p:pic>
        <p:nvPicPr>
          <p:cNvPr id="24" name="Picture 24"/>
          <p:cNvPicPr>
            <a:picLocks noChangeAspect="1"/>
          </p:cNvPicPr>
          <p:nvPr/>
        </p:nvPicPr>
        <p:blipFill>
          <a:blip r:embed="rId7"/>
          <a:srcRect t="40420" r="91" b="30561"/>
          <a:stretch>
            <a:fillRect/>
          </a:stretch>
        </p:blipFill>
        <p:spPr>
          <a:xfrm>
            <a:off x="7837331" y="505559"/>
            <a:ext cx="1240967" cy="304367"/>
          </a:xfrm>
          <a:prstGeom prst="rect">
            <a:avLst/>
          </a:prstGeom>
        </p:spPr>
      </p:pic>
      <p:sp>
        <p:nvSpPr>
          <p:cNvPr id="25" name="TextBox 25"/>
          <p:cNvSpPr txBox="1"/>
          <p:nvPr/>
        </p:nvSpPr>
        <p:spPr>
          <a:xfrm>
            <a:off x="1935905" y="89679"/>
            <a:ext cx="5141826" cy="568682"/>
          </a:xfrm>
          <a:prstGeom prst="rect">
            <a:avLst/>
          </a:prstGeom>
        </p:spPr>
        <p:txBody>
          <a:bodyPr lIns="0" tIns="0" rIns="0" bIns="0" rtlCol="0" anchor="t">
            <a:spAutoFit/>
          </a:bodyPr>
          <a:lstStyle/>
          <a:p>
            <a:pPr algn="ctr">
              <a:lnSpc>
                <a:spcPts val="4594"/>
              </a:lnSpc>
            </a:pPr>
            <a:r>
              <a:rPr lang="en-US" sz="3281" dirty="0">
                <a:solidFill>
                  <a:srgbClr val="1E6090"/>
                </a:solidFill>
                <a:latin typeface="League Spartan"/>
              </a:rPr>
              <a:t>La fin de la vie </a:t>
            </a:r>
            <a:r>
              <a:rPr lang="en-US" sz="3281" dirty="0" err="1">
                <a:solidFill>
                  <a:srgbClr val="1E6090"/>
                </a:solidFill>
                <a:latin typeface="League Spartan"/>
              </a:rPr>
              <a:t>nomade</a:t>
            </a:r>
            <a:endParaRPr lang="en-US" sz="3281" dirty="0">
              <a:solidFill>
                <a:srgbClr val="1E6090"/>
              </a:solidFill>
              <a:latin typeface="League Spartan"/>
            </a:endParaRPr>
          </a:p>
        </p:txBody>
      </p:sp>
      <p:grpSp>
        <p:nvGrpSpPr>
          <p:cNvPr id="11" name="Groupe 10">
            <a:extLst>
              <a:ext uri="{FF2B5EF4-FFF2-40B4-BE49-F238E27FC236}">
                <a16:creationId xmlns:a16="http://schemas.microsoft.com/office/drawing/2014/main" id="{46AB8572-8E31-165C-ED18-EC0D0B79BA9C}"/>
              </a:ext>
            </a:extLst>
          </p:cNvPr>
          <p:cNvGrpSpPr/>
          <p:nvPr/>
        </p:nvGrpSpPr>
        <p:grpSpPr>
          <a:xfrm>
            <a:off x="1429662" y="2380835"/>
            <a:ext cx="7728101" cy="995152"/>
            <a:chOff x="2465294" y="2597157"/>
            <a:chExt cx="6069107" cy="1032470"/>
          </a:xfrm>
        </p:grpSpPr>
        <p:grpSp>
          <p:nvGrpSpPr>
            <p:cNvPr id="34" name="Group 6">
              <a:extLst>
                <a:ext uri="{FF2B5EF4-FFF2-40B4-BE49-F238E27FC236}">
                  <a16:creationId xmlns:a16="http://schemas.microsoft.com/office/drawing/2014/main" id="{042B6301-6433-2F47-E0DA-D0B50B1EE02D}"/>
                </a:ext>
              </a:extLst>
            </p:cNvPr>
            <p:cNvGrpSpPr/>
            <p:nvPr/>
          </p:nvGrpSpPr>
          <p:grpSpPr>
            <a:xfrm>
              <a:off x="2465294" y="2597157"/>
              <a:ext cx="6069107" cy="1032470"/>
              <a:chOff x="0" y="0"/>
              <a:chExt cx="1660404" cy="461156"/>
            </a:xfrm>
          </p:grpSpPr>
          <p:sp>
            <p:nvSpPr>
              <p:cNvPr id="35" name="Freeform 7">
                <a:extLst>
                  <a:ext uri="{FF2B5EF4-FFF2-40B4-BE49-F238E27FC236}">
                    <a16:creationId xmlns:a16="http://schemas.microsoft.com/office/drawing/2014/main" id="{9484D906-76EF-E4ED-A49F-75CECF0E97E5}"/>
                  </a:ext>
                </a:extLst>
              </p:cNvPr>
              <p:cNvSpPr/>
              <p:nvPr/>
            </p:nvSpPr>
            <p:spPr>
              <a:xfrm>
                <a:off x="0" y="0"/>
                <a:ext cx="1660404" cy="461156"/>
              </a:xfrm>
              <a:custGeom>
                <a:avLst/>
                <a:gdLst/>
                <a:ahLst/>
                <a:cxnLst/>
                <a:rect l="l" t="t" r="r" b="b"/>
                <a:pathLst>
                  <a:path w="1660404" h="461156">
                    <a:moveTo>
                      <a:pt x="0" y="0"/>
                    </a:moveTo>
                    <a:lnTo>
                      <a:pt x="1660404" y="0"/>
                    </a:lnTo>
                    <a:lnTo>
                      <a:pt x="1660404" y="461156"/>
                    </a:lnTo>
                    <a:lnTo>
                      <a:pt x="0" y="461156"/>
                    </a:lnTo>
                    <a:close/>
                  </a:path>
                </a:pathLst>
              </a:custGeom>
              <a:solidFill>
                <a:schemeClr val="tx1">
                  <a:lumMod val="65000"/>
                  <a:lumOff val="35000"/>
                </a:schemeClr>
              </a:solidFill>
            </p:spPr>
            <p:txBody>
              <a:bodyPr/>
              <a:lstStyle/>
              <a:p>
                <a:endParaRPr lang="fr-CA"/>
              </a:p>
            </p:txBody>
          </p:sp>
        </p:grpSp>
        <p:sp>
          <p:nvSpPr>
            <p:cNvPr id="22" name="TextBox 22"/>
            <p:cNvSpPr txBox="1"/>
            <p:nvPr/>
          </p:nvSpPr>
          <p:spPr>
            <a:xfrm>
              <a:off x="2517595" y="2746330"/>
              <a:ext cx="5973666" cy="754989"/>
            </a:xfrm>
            <a:prstGeom prst="rect">
              <a:avLst/>
            </a:prstGeom>
            <a:noFill/>
          </p:spPr>
          <p:txBody>
            <a:bodyPr wrap="square" lIns="0" tIns="0" rIns="0" bIns="0" rtlCol="0" anchor="t">
              <a:spAutoFit/>
            </a:bodyPr>
            <a:lstStyle/>
            <a:p>
              <a:pPr algn="l">
                <a:lnSpc>
                  <a:spcPct val="115000"/>
                </a:lnSpc>
              </a:pPr>
              <a:r>
                <a:rPr lang="fr-CA" sz="14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Le </a:t>
              </a:r>
              <a:r>
                <a:rPr lang="fr-CA" sz="1400" b="1"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crash économique </a:t>
              </a:r>
              <a:r>
                <a:rPr lang="fr-CA" sz="14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est un évènement qui mène à des difficultés économiques: en Europe, les compagnies ferment et les travailleurs perdent leur emploi. Cette situation se poursuit pendant 10 ans, jusqu’à la Seconde Guerre mondiale.</a:t>
              </a:r>
            </a:p>
          </p:txBody>
        </p:sp>
      </p:grpSp>
      <p:sp>
        <p:nvSpPr>
          <p:cNvPr id="38" name="TextBox 20">
            <a:extLst>
              <a:ext uri="{FF2B5EF4-FFF2-40B4-BE49-F238E27FC236}">
                <a16:creationId xmlns:a16="http://schemas.microsoft.com/office/drawing/2014/main" id="{EEAB2B34-3323-7FE9-0DC5-4F3251510364}"/>
              </a:ext>
            </a:extLst>
          </p:cNvPr>
          <p:cNvSpPr txBox="1"/>
          <p:nvPr/>
        </p:nvSpPr>
        <p:spPr>
          <a:xfrm>
            <a:off x="208259" y="4296802"/>
            <a:ext cx="8788823" cy="2473369"/>
          </a:xfrm>
          <a:prstGeom prst="rect">
            <a:avLst/>
          </a:prstGeom>
          <a:solidFill>
            <a:schemeClr val="bg1"/>
          </a:solidFill>
        </p:spPr>
        <p:txBody>
          <a:bodyPr wrap="square" lIns="0" tIns="0" rIns="0" bIns="0" rtlCol="0" anchor="t">
            <a:spAutoFit/>
          </a:bodyPr>
          <a:lstStyle/>
          <a:p>
            <a:pPr marL="321469" indent="-321469">
              <a:lnSpc>
                <a:spcPts val="1838"/>
              </a:lnSpc>
              <a:buFont typeface="+mj-lt"/>
              <a:buAutoNum type="arabicPeriod"/>
            </a:pPr>
            <a:endParaRPr lang="en-US" sz="1500" dirty="0">
              <a:latin typeface="Open Sans Light"/>
            </a:endParaRPr>
          </a:p>
          <a:p>
            <a:pPr marL="321469" indent="-321469">
              <a:lnSpc>
                <a:spcPct val="200000"/>
              </a:lnSpc>
              <a:buFont typeface="+mj-lt"/>
              <a:buAutoNum type="arabicPeriod"/>
            </a:pPr>
            <a:r>
              <a:rPr lang="en-US" sz="1500" dirty="0" err="1">
                <a:latin typeface="Open Sans Light"/>
              </a:rPr>
              <a:t>Pourquoi</a:t>
            </a:r>
            <a:r>
              <a:rPr lang="en-US" sz="1500" dirty="0">
                <a:latin typeface="Open Sans Light"/>
              </a:rPr>
              <a:t> la Compagnie de la Baie </a:t>
            </a:r>
            <a:r>
              <a:rPr lang="en-US" sz="1500" dirty="0" err="1">
                <a:latin typeface="Open Sans Light"/>
              </a:rPr>
              <a:t>d’Hudson</a:t>
            </a:r>
            <a:r>
              <a:rPr lang="en-US" sz="1500" dirty="0">
                <a:latin typeface="Open Sans Light"/>
              </a:rPr>
              <a:t> </a:t>
            </a:r>
            <a:r>
              <a:rPr lang="en-US" sz="1500" dirty="0" err="1">
                <a:latin typeface="Open Sans Light"/>
              </a:rPr>
              <a:t>ferme</a:t>
            </a:r>
            <a:r>
              <a:rPr lang="en-US" sz="1500" dirty="0">
                <a:latin typeface="Open Sans Light"/>
              </a:rPr>
              <a:t> </a:t>
            </a:r>
            <a:r>
              <a:rPr lang="en-US" sz="1500" dirty="0" err="1">
                <a:latin typeface="Open Sans Light"/>
              </a:rPr>
              <a:t>plusieurs</a:t>
            </a:r>
            <a:r>
              <a:rPr lang="en-US" sz="1500" dirty="0">
                <a:latin typeface="Open Sans Light"/>
              </a:rPr>
              <a:t> </a:t>
            </a:r>
            <a:r>
              <a:rPr lang="en-US" sz="1500" dirty="0" err="1">
                <a:latin typeface="Open Sans Light"/>
              </a:rPr>
              <a:t>postes</a:t>
            </a:r>
            <a:r>
              <a:rPr lang="en-US" sz="1500" dirty="0">
                <a:latin typeface="Open Sans Light"/>
              </a:rPr>
              <a:t> de </a:t>
            </a:r>
            <a:r>
              <a:rPr lang="en-US" sz="1500" dirty="0" err="1">
                <a:latin typeface="Open Sans Light"/>
              </a:rPr>
              <a:t>traite</a:t>
            </a:r>
            <a:r>
              <a:rPr lang="en-US" sz="1500" dirty="0">
                <a:latin typeface="Open Sans Light"/>
              </a:rPr>
              <a:t>? ____________________</a:t>
            </a:r>
          </a:p>
          <a:p>
            <a:pPr>
              <a:lnSpc>
                <a:spcPct val="200000"/>
              </a:lnSpc>
              <a:tabLst>
                <a:tab pos="358775" algn="l"/>
              </a:tabLst>
            </a:pPr>
            <a:r>
              <a:rPr lang="en-US" sz="1500" dirty="0">
                <a:latin typeface="Open Sans Light"/>
              </a:rPr>
              <a:t>	_________________________________________________________________________________________________________</a:t>
            </a:r>
          </a:p>
          <a:p>
            <a:pPr marL="321469" indent="-321469">
              <a:lnSpc>
                <a:spcPct val="200000"/>
              </a:lnSpc>
              <a:buFont typeface="+mj-lt"/>
              <a:buAutoNum type="arabicPeriod"/>
            </a:pPr>
            <a:r>
              <a:rPr lang="en-US" sz="1500" dirty="0" err="1">
                <a:latin typeface="Open Sans Light"/>
              </a:rPr>
              <a:t>Pourquoi</a:t>
            </a:r>
            <a:r>
              <a:rPr lang="en-US" sz="1500" dirty="0">
                <a:latin typeface="Open Sans Light"/>
              </a:rPr>
              <a:t> </a:t>
            </a:r>
            <a:r>
              <a:rPr lang="en-US" sz="1500" dirty="0" err="1">
                <a:latin typeface="Open Sans Light"/>
              </a:rPr>
              <a:t>crois-tu</a:t>
            </a:r>
            <a:r>
              <a:rPr lang="en-US" sz="1500" dirty="0">
                <a:latin typeface="Open Sans Light"/>
              </a:rPr>
              <a:t> que les </a:t>
            </a:r>
            <a:r>
              <a:rPr lang="en-US" sz="1500" dirty="0" err="1">
                <a:latin typeface="Open Sans Light"/>
              </a:rPr>
              <a:t>Européens</a:t>
            </a:r>
            <a:r>
              <a:rPr lang="en-US" sz="1500" dirty="0">
                <a:latin typeface="Open Sans Light"/>
              </a:rPr>
              <a:t> </a:t>
            </a:r>
            <a:r>
              <a:rPr lang="en-US" sz="1500" dirty="0" err="1">
                <a:latin typeface="Open Sans Light"/>
              </a:rPr>
              <a:t>ont</a:t>
            </a:r>
            <a:r>
              <a:rPr lang="en-US" sz="1500" dirty="0">
                <a:latin typeface="Open Sans Light"/>
              </a:rPr>
              <a:t> </a:t>
            </a:r>
            <a:r>
              <a:rPr lang="en-US" sz="1500" dirty="0" err="1">
                <a:latin typeface="Open Sans Light"/>
              </a:rPr>
              <a:t>moins</a:t>
            </a:r>
            <a:r>
              <a:rPr lang="en-US" sz="1500" dirty="0">
                <a:latin typeface="Open Sans Light"/>
              </a:rPr>
              <a:t> </a:t>
            </a:r>
            <a:r>
              <a:rPr lang="en-US" sz="1500" dirty="0" err="1">
                <a:latin typeface="Open Sans Light"/>
              </a:rPr>
              <a:t>d’argent</a:t>
            </a:r>
            <a:r>
              <a:rPr lang="en-US" sz="1500" dirty="0">
                <a:latin typeface="Open Sans Light"/>
              </a:rPr>
              <a:t>? __________________________________________</a:t>
            </a:r>
          </a:p>
          <a:p>
            <a:pPr>
              <a:lnSpc>
                <a:spcPct val="200000"/>
              </a:lnSpc>
            </a:pPr>
            <a:r>
              <a:rPr lang="en-US" sz="1500" dirty="0">
                <a:latin typeface="Open Sans Light"/>
              </a:rPr>
              <a:t>       _________________________________________________________________________________________________________</a:t>
            </a:r>
          </a:p>
          <a:p>
            <a:pPr>
              <a:lnSpc>
                <a:spcPct val="200000"/>
              </a:lnSpc>
            </a:pPr>
            <a:endParaRPr lang="en-US" sz="1500" dirty="0">
              <a:latin typeface="Open Sans Light"/>
            </a:endParaRPr>
          </a:p>
        </p:txBody>
      </p:sp>
      <p:sp>
        <p:nvSpPr>
          <p:cNvPr id="13" name="Ellipse 12">
            <a:extLst>
              <a:ext uri="{FF2B5EF4-FFF2-40B4-BE49-F238E27FC236}">
                <a16:creationId xmlns:a16="http://schemas.microsoft.com/office/drawing/2014/main" id="{5F84AE4A-F3E3-6DFE-9C1D-456A1EA70C7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25</a:t>
            </a:r>
          </a:p>
        </p:txBody>
      </p:sp>
    </p:spTree>
    <p:extLst>
      <p:ext uri="{BB962C8B-B14F-4D97-AF65-F5344CB8AC3E}">
        <p14:creationId xmlns:p14="http://schemas.microsoft.com/office/powerpoint/2010/main" val="9352474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id="{0F000775-3619-A2EC-C321-522B4A805F78}"/>
              </a:ext>
            </a:extLst>
          </p:cNvPr>
          <p:cNvGrpSpPr/>
          <p:nvPr/>
        </p:nvGrpSpPr>
        <p:grpSpPr>
          <a:xfrm>
            <a:off x="66051" y="3193180"/>
            <a:ext cx="7279072" cy="978127"/>
            <a:chOff x="76224" y="2849237"/>
            <a:chExt cx="5812188" cy="1246652"/>
          </a:xfrm>
        </p:grpSpPr>
        <p:grpSp>
          <p:nvGrpSpPr>
            <p:cNvPr id="11" name="Group 11"/>
            <p:cNvGrpSpPr/>
            <p:nvPr/>
          </p:nvGrpSpPr>
          <p:grpSpPr>
            <a:xfrm>
              <a:off x="76224" y="2849237"/>
              <a:ext cx="5812188" cy="1246652"/>
              <a:chOff x="35623" y="35946"/>
              <a:chExt cx="3190506" cy="684329"/>
            </a:xfrm>
          </p:grpSpPr>
          <p:sp>
            <p:nvSpPr>
              <p:cNvPr id="12" name="Freeform 12"/>
              <p:cNvSpPr/>
              <p:nvPr/>
            </p:nvSpPr>
            <p:spPr>
              <a:xfrm>
                <a:off x="35623" y="35946"/>
                <a:ext cx="3190506" cy="684329"/>
              </a:xfrm>
              <a:custGeom>
                <a:avLst/>
                <a:gdLst/>
                <a:ahLst/>
                <a:cxnLst/>
                <a:rect l="l" t="t" r="r" b="b"/>
                <a:pathLst>
                  <a:path w="2558602" h="573160">
                    <a:moveTo>
                      <a:pt x="0" y="0"/>
                    </a:moveTo>
                    <a:lnTo>
                      <a:pt x="2558602" y="0"/>
                    </a:lnTo>
                    <a:lnTo>
                      <a:pt x="2558602" y="573160"/>
                    </a:lnTo>
                    <a:lnTo>
                      <a:pt x="0" y="573160"/>
                    </a:lnTo>
                    <a:close/>
                  </a:path>
                </a:pathLst>
              </a:custGeom>
              <a:solidFill>
                <a:srgbClr val="77838D"/>
              </a:solidFill>
            </p:spPr>
            <p:txBody>
              <a:bodyPr/>
              <a:lstStyle/>
              <a:p>
                <a:endParaRPr lang="fr-CA" dirty="0"/>
              </a:p>
            </p:txBody>
          </p:sp>
        </p:grpSp>
        <p:sp>
          <p:nvSpPr>
            <p:cNvPr id="17" name="TextBox 17"/>
            <p:cNvSpPr txBox="1"/>
            <p:nvPr/>
          </p:nvSpPr>
          <p:spPr>
            <a:xfrm>
              <a:off x="233633" y="2989980"/>
              <a:ext cx="5580735" cy="1078744"/>
            </a:xfrm>
            <a:prstGeom prst="rect">
              <a:avLst/>
            </a:prstGeom>
          </p:spPr>
          <p:txBody>
            <a:bodyPr wrap="square" lIns="0" tIns="0" rIns="0" bIns="0" rtlCol="0" anchor="t">
              <a:spAutoFit/>
            </a:bodyPr>
            <a:lstStyle/>
            <a:p>
              <a:pPr>
                <a:lnSpc>
                  <a:spcPts val="2151"/>
                </a:lnSpc>
              </a:pPr>
              <a:r>
                <a:rPr lang="fr-CA" sz="1800" dirty="0">
                  <a:solidFill>
                    <a:srgbClr val="F7FBFF"/>
                  </a:solidFill>
                  <a:latin typeface="Open Sans Light"/>
                </a:rPr>
                <a:t>Les familles commencent alors à s’établir à quelques endroits. Il y a cependant de moins en moins d’animaux sur le territoire et les contacts avec les </a:t>
              </a:r>
              <a:r>
                <a:rPr lang="fr-CA" sz="1800" dirty="0" err="1">
                  <a:solidFill>
                    <a:srgbClr val="F7FBFF"/>
                  </a:solidFill>
                  <a:latin typeface="Open Sans Light"/>
                </a:rPr>
                <a:t>qallunaat</a:t>
              </a:r>
              <a:r>
                <a:rPr lang="fr-CA" sz="1800" dirty="0">
                  <a:solidFill>
                    <a:srgbClr val="F7FBFF"/>
                  </a:solidFill>
                  <a:latin typeface="Open Sans Light"/>
                </a:rPr>
                <a:t> sont de plus en plus fréquents.</a:t>
              </a:r>
            </a:p>
          </p:txBody>
        </p:sp>
      </p:grpSp>
      <p:grpSp>
        <p:nvGrpSpPr>
          <p:cNvPr id="4" name="Groupe 3">
            <a:extLst>
              <a:ext uri="{FF2B5EF4-FFF2-40B4-BE49-F238E27FC236}">
                <a16:creationId xmlns:a16="http://schemas.microsoft.com/office/drawing/2014/main" id="{E5BFAB26-BF43-8050-5C39-063E8D6D9DE9}"/>
              </a:ext>
            </a:extLst>
          </p:cNvPr>
          <p:cNvGrpSpPr/>
          <p:nvPr/>
        </p:nvGrpSpPr>
        <p:grpSpPr>
          <a:xfrm>
            <a:off x="1452435" y="1191929"/>
            <a:ext cx="7279073" cy="1128755"/>
            <a:chOff x="2667001" y="1263910"/>
            <a:chExt cx="5329574" cy="933072"/>
          </a:xfrm>
        </p:grpSpPr>
        <p:grpSp>
          <p:nvGrpSpPr>
            <p:cNvPr id="13" name="Group 13"/>
            <p:cNvGrpSpPr/>
            <p:nvPr/>
          </p:nvGrpSpPr>
          <p:grpSpPr>
            <a:xfrm>
              <a:off x="2667001" y="1263910"/>
              <a:ext cx="5329574" cy="933072"/>
              <a:chOff x="0" y="-6"/>
              <a:chExt cx="21733250" cy="6315289"/>
            </a:xfrm>
          </p:grpSpPr>
          <p:sp>
            <p:nvSpPr>
              <p:cNvPr id="14" name="Freeform 14"/>
              <p:cNvSpPr/>
              <p:nvPr/>
            </p:nvSpPr>
            <p:spPr>
              <a:xfrm>
                <a:off x="0" y="-6"/>
                <a:ext cx="21733250" cy="6315289"/>
              </a:xfrm>
              <a:custGeom>
                <a:avLst/>
                <a:gdLst/>
                <a:ahLst/>
                <a:cxnLst/>
                <a:rect l="l" t="t" r="r" b="b"/>
                <a:pathLst>
                  <a:path w="21733250" h="4965700">
                    <a:moveTo>
                      <a:pt x="21733250" y="0"/>
                    </a:moveTo>
                    <a:lnTo>
                      <a:pt x="21733250" y="4965700"/>
                    </a:lnTo>
                    <a:lnTo>
                      <a:pt x="896620" y="4965700"/>
                    </a:lnTo>
                    <a:lnTo>
                      <a:pt x="896620" y="3385820"/>
                    </a:lnTo>
                    <a:lnTo>
                      <a:pt x="0" y="2487930"/>
                    </a:lnTo>
                    <a:lnTo>
                      <a:pt x="896620" y="1591310"/>
                    </a:lnTo>
                    <a:lnTo>
                      <a:pt x="896620" y="0"/>
                    </a:lnTo>
                    <a:lnTo>
                      <a:pt x="21733250" y="0"/>
                    </a:lnTo>
                    <a:close/>
                  </a:path>
                </a:pathLst>
              </a:custGeom>
              <a:solidFill>
                <a:srgbClr val="9AA7B2"/>
              </a:solidFill>
            </p:spPr>
            <p:txBody>
              <a:bodyPr/>
              <a:lstStyle/>
              <a:p>
                <a:endParaRPr lang="fr-CA" dirty="0"/>
              </a:p>
            </p:txBody>
          </p:sp>
        </p:grpSp>
        <p:sp>
          <p:nvSpPr>
            <p:cNvPr id="21" name="TextBox 21"/>
            <p:cNvSpPr txBox="1"/>
            <p:nvPr/>
          </p:nvSpPr>
          <p:spPr>
            <a:xfrm>
              <a:off x="3031571" y="1426223"/>
              <a:ext cx="4822083" cy="699655"/>
            </a:xfrm>
            <a:prstGeom prst="rect">
              <a:avLst/>
            </a:prstGeom>
          </p:spPr>
          <p:txBody>
            <a:bodyPr wrap="square" lIns="0" tIns="0" rIns="0" bIns="0" rtlCol="0" anchor="t">
              <a:spAutoFit/>
            </a:bodyPr>
            <a:lstStyle/>
            <a:p>
              <a:pPr algn="ctr">
                <a:lnSpc>
                  <a:spcPts val="2151"/>
                </a:lnSpc>
              </a:pPr>
              <a:r>
                <a:rPr lang="en-US" sz="1875" dirty="0">
                  <a:solidFill>
                    <a:srgbClr val="F7FBFF"/>
                  </a:solidFill>
                  <a:latin typeface="Open Sans Light"/>
                </a:rPr>
                <a:t>Sans les </a:t>
              </a:r>
              <a:r>
                <a:rPr lang="en-US" sz="1875" dirty="0" err="1">
                  <a:solidFill>
                    <a:srgbClr val="F7FBFF"/>
                  </a:solidFill>
                  <a:latin typeface="Open Sans Light"/>
                </a:rPr>
                <a:t>postes</a:t>
              </a:r>
              <a:r>
                <a:rPr lang="en-US" sz="1875" dirty="0">
                  <a:solidFill>
                    <a:srgbClr val="F7FBFF"/>
                  </a:solidFill>
                  <a:latin typeface="Open Sans Light"/>
                </a:rPr>
                <a:t> de </a:t>
              </a:r>
              <a:r>
                <a:rPr lang="en-US" sz="1875" dirty="0" err="1">
                  <a:solidFill>
                    <a:srgbClr val="F7FBFF"/>
                  </a:solidFill>
                  <a:latin typeface="Open Sans Light"/>
                </a:rPr>
                <a:t>traite</a:t>
              </a:r>
              <a:r>
                <a:rPr lang="en-US" sz="1875" dirty="0">
                  <a:solidFill>
                    <a:srgbClr val="F7FBFF"/>
                  </a:solidFill>
                  <a:latin typeface="Open Sans Light"/>
                </a:rPr>
                <a:t> de la CBH, nous </a:t>
              </a:r>
              <a:r>
                <a:rPr lang="en-US" sz="1875" dirty="0" err="1">
                  <a:solidFill>
                    <a:srgbClr val="F7FBFF"/>
                  </a:solidFill>
                  <a:latin typeface="Open Sans Light"/>
                </a:rPr>
                <a:t>n’avons</a:t>
              </a:r>
              <a:r>
                <a:rPr lang="en-US" sz="1875" dirty="0">
                  <a:solidFill>
                    <a:srgbClr val="F7FBFF"/>
                  </a:solidFill>
                  <a:latin typeface="Open Sans Light"/>
                </a:rPr>
                <a:t> plus </a:t>
              </a:r>
              <a:r>
                <a:rPr lang="en-US" sz="1875" dirty="0" err="1">
                  <a:solidFill>
                    <a:srgbClr val="F7FBFF"/>
                  </a:solidFill>
                  <a:latin typeface="Open Sans Light"/>
                </a:rPr>
                <a:t>personne</a:t>
              </a:r>
              <a:r>
                <a:rPr lang="en-US" sz="1875" dirty="0">
                  <a:solidFill>
                    <a:srgbClr val="F7FBFF"/>
                  </a:solidFill>
                  <a:latin typeface="Open Sans Light"/>
                </a:rPr>
                <a:t> avec qui </a:t>
              </a:r>
              <a:r>
                <a:rPr lang="en-US" sz="1875" dirty="0" err="1">
                  <a:solidFill>
                    <a:srgbClr val="F7FBFF"/>
                  </a:solidFill>
                  <a:latin typeface="Open Sans Light"/>
                </a:rPr>
                <a:t>échanger</a:t>
              </a:r>
              <a:r>
                <a:rPr lang="en-US" sz="1875" dirty="0">
                  <a:solidFill>
                    <a:srgbClr val="F7FBFF"/>
                  </a:solidFill>
                  <a:latin typeface="Open Sans Light"/>
                </a:rPr>
                <a:t> les </a:t>
              </a:r>
              <a:r>
                <a:rPr lang="en-US" sz="1875" dirty="0" err="1">
                  <a:solidFill>
                    <a:srgbClr val="F7FBFF"/>
                  </a:solidFill>
                  <a:latin typeface="Open Sans Light"/>
                </a:rPr>
                <a:t>fourrures</a:t>
              </a:r>
              <a:r>
                <a:rPr lang="en-US" sz="1875" dirty="0">
                  <a:solidFill>
                    <a:srgbClr val="F7FBFF"/>
                  </a:solidFill>
                  <a:latin typeface="Open Sans Light"/>
                </a:rPr>
                <a:t>, la </a:t>
              </a:r>
              <a:r>
                <a:rPr lang="en-US" sz="1875" dirty="0" err="1">
                  <a:solidFill>
                    <a:srgbClr val="F7FBFF"/>
                  </a:solidFill>
                  <a:latin typeface="Open Sans Light"/>
                </a:rPr>
                <a:t>viande</a:t>
              </a:r>
              <a:r>
                <a:rPr lang="en-US" sz="1875" dirty="0">
                  <a:solidFill>
                    <a:srgbClr val="F7FBFF"/>
                  </a:solidFill>
                  <a:latin typeface="Open Sans Light"/>
                </a:rPr>
                <a:t> et la </a:t>
              </a:r>
              <a:r>
                <a:rPr lang="en-US" sz="1875" dirty="0" err="1">
                  <a:solidFill>
                    <a:srgbClr val="F7FBFF"/>
                  </a:solidFill>
                  <a:latin typeface="Open Sans Light"/>
                </a:rPr>
                <a:t>graisse</a:t>
              </a:r>
              <a:endParaRPr lang="en-US" sz="1875" dirty="0">
                <a:solidFill>
                  <a:srgbClr val="F7FBFF"/>
                </a:solidFill>
                <a:latin typeface="Open Sans Light"/>
              </a:endParaRPr>
            </a:p>
          </p:txBody>
        </p:sp>
      </p:grpSp>
      <p:pic>
        <p:nvPicPr>
          <p:cNvPr id="24" name="Picture 24"/>
          <p:cNvPicPr>
            <a:picLocks noChangeAspect="1"/>
          </p:cNvPicPr>
          <p:nvPr/>
        </p:nvPicPr>
        <p:blipFill>
          <a:blip r:embed="rId3"/>
          <a:srcRect t="40420" r="91" b="30561"/>
          <a:stretch>
            <a:fillRect/>
          </a:stretch>
        </p:blipFill>
        <p:spPr>
          <a:xfrm>
            <a:off x="7903033" y="827392"/>
            <a:ext cx="1240967" cy="304367"/>
          </a:xfrm>
          <a:prstGeom prst="rect">
            <a:avLst/>
          </a:prstGeom>
        </p:spPr>
      </p:pic>
      <p:pic>
        <p:nvPicPr>
          <p:cNvPr id="31" name="Picture 31"/>
          <p:cNvPicPr>
            <a:picLocks noChangeAspect="1"/>
          </p:cNvPicPr>
          <p:nvPr/>
        </p:nvPicPr>
        <p:blipFill>
          <a:blip r:embed="rId4"/>
          <a:srcRect/>
          <a:stretch>
            <a:fillRect/>
          </a:stretch>
        </p:blipFill>
        <p:spPr>
          <a:xfrm>
            <a:off x="69107" y="1316549"/>
            <a:ext cx="1881254" cy="1876631"/>
          </a:xfrm>
          <a:prstGeom prst="rect">
            <a:avLst/>
          </a:prstGeom>
        </p:spPr>
      </p:pic>
      <p:sp>
        <p:nvSpPr>
          <p:cNvPr id="34" name="TextBox 20">
            <a:extLst>
              <a:ext uri="{FF2B5EF4-FFF2-40B4-BE49-F238E27FC236}">
                <a16:creationId xmlns:a16="http://schemas.microsoft.com/office/drawing/2014/main" id="{DBB85E4E-75E6-6C88-6235-5476042441AA}"/>
              </a:ext>
            </a:extLst>
          </p:cNvPr>
          <p:cNvSpPr txBox="1"/>
          <p:nvPr/>
        </p:nvSpPr>
        <p:spPr>
          <a:xfrm>
            <a:off x="66052" y="4782152"/>
            <a:ext cx="8881531" cy="1780872"/>
          </a:xfrm>
          <a:prstGeom prst="rect">
            <a:avLst/>
          </a:prstGeom>
          <a:solidFill>
            <a:schemeClr val="bg1"/>
          </a:solidFill>
        </p:spPr>
        <p:txBody>
          <a:bodyPr wrap="square" lIns="0" tIns="0" rIns="0" bIns="0" rtlCol="0" anchor="t">
            <a:spAutoFit/>
          </a:bodyPr>
          <a:lstStyle/>
          <a:p>
            <a:pPr marL="321469" indent="-321469">
              <a:lnSpc>
                <a:spcPct val="200000"/>
              </a:lnSpc>
              <a:buFont typeface="+mj-lt"/>
              <a:buAutoNum type="arabicPeriod"/>
            </a:pPr>
            <a:r>
              <a:rPr lang="fr-CA" sz="1500" dirty="0">
                <a:latin typeface="Open Sans Light"/>
              </a:rPr>
              <a:t>Quelles sont les conséquences de la fermeture des postes de traite ?</a:t>
            </a:r>
            <a:br>
              <a:rPr lang="fr-CA" sz="1500" dirty="0">
                <a:latin typeface="Open Sans Light"/>
              </a:rPr>
            </a:br>
            <a:r>
              <a:rPr lang="fr-CA" sz="1500" dirty="0">
                <a:latin typeface="Open Sans Light"/>
              </a:rPr>
              <a:t>___________________________________________________________________________________________________________</a:t>
            </a:r>
          </a:p>
          <a:p>
            <a:pPr defTabSz="271463">
              <a:lnSpc>
                <a:spcPct val="200000"/>
              </a:lnSpc>
            </a:pPr>
            <a:r>
              <a:rPr lang="fr-CA" sz="1500" dirty="0">
                <a:latin typeface="Open Sans Light"/>
              </a:rPr>
              <a:t>	 _______________________________________________________________________________________________________</a:t>
            </a:r>
          </a:p>
          <a:p>
            <a:pPr>
              <a:lnSpc>
                <a:spcPct val="200000"/>
              </a:lnSpc>
            </a:pPr>
            <a:endParaRPr lang="fr-CA" sz="1500" b="1" i="1" u="sng" dirty="0">
              <a:solidFill>
                <a:srgbClr val="C00000"/>
              </a:solidFill>
              <a:latin typeface="Open Sans Light"/>
            </a:endParaRPr>
          </a:p>
        </p:txBody>
      </p:sp>
      <p:sp>
        <p:nvSpPr>
          <p:cNvPr id="7" name="Ellipse 6">
            <a:extLst>
              <a:ext uri="{FF2B5EF4-FFF2-40B4-BE49-F238E27FC236}">
                <a16:creationId xmlns:a16="http://schemas.microsoft.com/office/drawing/2014/main" id="{DC8A56C3-3CA3-9C11-1F99-929857F582E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26</a:t>
            </a:r>
          </a:p>
        </p:txBody>
      </p:sp>
      <p:sp>
        <p:nvSpPr>
          <p:cNvPr id="2" name="TextBox 25">
            <a:extLst>
              <a:ext uri="{FF2B5EF4-FFF2-40B4-BE49-F238E27FC236}">
                <a16:creationId xmlns:a16="http://schemas.microsoft.com/office/drawing/2014/main" id="{BF9C80D2-637C-E938-6515-1CDD83FFE231}"/>
              </a:ext>
            </a:extLst>
          </p:cNvPr>
          <p:cNvSpPr txBox="1"/>
          <p:nvPr/>
        </p:nvSpPr>
        <p:spPr>
          <a:xfrm>
            <a:off x="1935905" y="89679"/>
            <a:ext cx="5141826" cy="568682"/>
          </a:xfrm>
          <a:prstGeom prst="rect">
            <a:avLst/>
          </a:prstGeom>
        </p:spPr>
        <p:txBody>
          <a:bodyPr lIns="0" tIns="0" rIns="0" bIns="0" rtlCol="0" anchor="t">
            <a:spAutoFit/>
          </a:bodyPr>
          <a:lstStyle/>
          <a:p>
            <a:pPr algn="ctr">
              <a:lnSpc>
                <a:spcPts val="4594"/>
              </a:lnSpc>
            </a:pPr>
            <a:r>
              <a:rPr lang="en-US" sz="3281" dirty="0">
                <a:solidFill>
                  <a:srgbClr val="1E6090"/>
                </a:solidFill>
                <a:latin typeface="League Spartan"/>
              </a:rPr>
              <a:t>La fin de la vie </a:t>
            </a:r>
            <a:r>
              <a:rPr lang="en-US" sz="3281" dirty="0" err="1">
                <a:solidFill>
                  <a:srgbClr val="1E6090"/>
                </a:solidFill>
                <a:latin typeface="League Spartan"/>
              </a:rPr>
              <a:t>nomade</a:t>
            </a:r>
            <a:endParaRPr lang="en-US" sz="3281" dirty="0">
              <a:solidFill>
                <a:srgbClr val="1E6090"/>
              </a:solidFill>
              <a:latin typeface="League Spartan"/>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65091" y="576807"/>
            <a:ext cx="3910825" cy="1673231"/>
            <a:chOff x="0" y="-203813"/>
            <a:chExt cx="5087469" cy="2583758"/>
          </a:xfrm>
        </p:grpSpPr>
        <p:grpSp>
          <p:nvGrpSpPr>
            <p:cNvPr id="3" name="Group 3"/>
            <p:cNvGrpSpPr/>
            <p:nvPr/>
          </p:nvGrpSpPr>
          <p:grpSpPr>
            <a:xfrm>
              <a:off x="0" y="-203813"/>
              <a:ext cx="5087469" cy="2583758"/>
              <a:chOff x="0" y="-102502"/>
              <a:chExt cx="2558602" cy="1299429"/>
            </a:xfrm>
          </p:grpSpPr>
          <p:sp>
            <p:nvSpPr>
              <p:cNvPr id="4" name="Freeform 4"/>
              <p:cNvSpPr/>
              <p:nvPr/>
            </p:nvSpPr>
            <p:spPr>
              <a:xfrm>
                <a:off x="0" y="-102502"/>
                <a:ext cx="2558602" cy="1299429"/>
              </a:xfrm>
              <a:custGeom>
                <a:avLst/>
                <a:gdLst/>
                <a:ahLst/>
                <a:cxnLst/>
                <a:rect l="l" t="t" r="r" b="b"/>
                <a:pathLst>
                  <a:path w="2558602" h="1127214">
                    <a:moveTo>
                      <a:pt x="0" y="0"/>
                    </a:moveTo>
                    <a:lnTo>
                      <a:pt x="2558602" y="0"/>
                    </a:lnTo>
                    <a:lnTo>
                      <a:pt x="2558602" y="1127214"/>
                    </a:lnTo>
                    <a:lnTo>
                      <a:pt x="0" y="1127214"/>
                    </a:lnTo>
                    <a:close/>
                  </a:path>
                </a:pathLst>
              </a:custGeom>
              <a:solidFill>
                <a:srgbClr val="77838D"/>
              </a:solidFill>
            </p:spPr>
            <p:txBody>
              <a:bodyPr/>
              <a:lstStyle/>
              <a:p>
                <a:endParaRPr lang="fr-CA" dirty="0"/>
              </a:p>
            </p:txBody>
          </p:sp>
        </p:grpSp>
        <p:sp>
          <p:nvSpPr>
            <p:cNvPr id="5" name="TextBox 5"/>
            <p:cNvSpPr txBox="1"/>
            <p:nvPr/>
          </p:nvSpPr>
          <p:spPr>
            <a:xfrm>
              <a:off x="87094" y="-165131"/>
              <a:ext cx="4935637" cy="2328774"/>
            </a:xfrm>
            <a:prstGeom prst="rect">
              <a:avLst/>
            </a:prstGeom>
          </p:spPr>
          <p:txBody>
            <a:bodyPr wrap="square" lIns="0" tIns="0" rIns="0" bIns="0" rtlCol="0" anchor="t">
              <a:spAutoFit/>
            </a:bodyPr>
            <a:lstStyle/>
            <a:p>
              <a:r>
                <a:rPr lang="fr-CA"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En 1938, il y a une famine. Cela signifie que les gens n’ont pas assez de nourriture pour survivre. À la suite de cet évènement, les différentes familles se rassemblent aux mêmes endroits pour survivre, sauf que les ressources du territoire sont de plus en plus difficiles à trouver.</a:t>
              </a:r>
            </a:p>
          </p:txBody>
        </p:sp>
      </p:grpSp>
      <p:grpSp>
        <p:nvGrpSpPr>
          <p:cNvPr id="6" name="Group 6"/>
          <p:cNvGrpSpPr/>
          <p:nvPr/>
        </p:nvGrpSpPr>
        <p:grpSpPr>
          <a:xfrm>
            <a:off x="81964" y="4965266"/>
            <a:ext cx="8980072" cy="1876797"/>
            <a:chOff x="0" y="0"/>
            <a:chExt cx="3335997" cy="619243"/>
          </a:xfrm>
        </p:grpSpPr>
        <p:sp>
          <p:nvSpPr>
            <p:cNvPr id="7" name="Freeform 7"/>
            <p:cNvSpPr/>
            <p:nvPr/>
          </p:nvSpPr>
          <p:spPr>
            <a:xfrm>
              <a:off x="0" y="0"/>
              <a:ext cx="3335997" cy="619243"/>
            </a:xfrm>
            <a:custGeom>
              <a:avLst/>
              <a:gdLst/>
              <a:ahLst/>
              <a:cxnLst/>
              <a:rect l="l" t="t" r="r" b="b"/>
              <a:pathLst>
                <a:path w="3335997" h="619243">
                  <a:moveTo>
                    <a:pt x="0" y="0"/>
                  </a:moveTo>
                  <a:lnTo>
                    <a:pt x="3335997" y="0"/>
                  </a:lnTo>
                  <a:lnTo>
                    <a:pt x="3335997" y="619243"/>
                  </a:lnTo>
                  <a:lnTo>
                    <a:pt x="0" y="619243"/>
                  </a:lnTo>
                  <a:close/>
                </a:path>
              </a:pathLst>
            </a:custGeom>
            <a:solidFill>
              <a:schemeClr val="bg1"/>
            </a:solidFill>
          </p:spPr>
          <p:txBody>
            <a:bodyPr/>
            <a:lstStyle/>
            <a:p>
              <a:endParaRPr lang="fr-CA"/>
            </a:p>
          </p:txBody>
        </p:sp>
      </p:grpSp>
      <p:grpSp>
        <p:nvGrpSpPr>
          <p:cNvPr id="8" name="Group 8"/>
          <p:cNvGrpSpPr/>
          <p:nvPr/>
        </p:nvGrpSpPr>
        <p:grpSpPr>
          <a:xfrm>
            <a:off x="4271478" y="559384"/>
            <a:ext cx="4707430" cy="1600091"/>
            <a:chOff x="708929" y="-206797"/>
            <a:chExt cx="4167034" cy="2802203"/>
          </a:xfrm>
        </p:grpSpPr>
        <p:grpSp>
          <p:nvGrpSpPr>
            <p:cNvPr id="9" name="Group 9"/>
            <p:cNvGrpSpPr/>
            <p:nvPr/>
          </p:nvGrpSpPr>
          <p:grpSpPr>
            <a:xfrm>
              <a:off x="708929" y="-206797"/>
              <a:ext cx="4107770" cy="2633542"/>
              <a:chOff x="369948" y="-107915"/>
              <a:chExt cx="2143602" cy="1374290"/>
            </a:xfrm>
          </p:grpSpPr>
          <p:sp>
            <p:nvSpPr>
              <p:cNvPr id="10" name="Freeform 10"/>
              <p:cNvSpPr/>
              <p:nvPr/>
            </p:nvSpPr>
            <p:spPr>
              <a:xfrm>
                <a:off x="369948" y="-107915"/>
                <a:ext cx="2143602" cy="1374290"/>
              </a:xfrm>
              <a:custGeom>
                <a:avLst/>
                <a:gdLst/>
                <a:ahLst/>
                <a:cxnLst/>
                <a:rect l="l" t="t" r="r" b="b"/>
                <a:pathLst>
                  <a:path w="2143602" h="1169617">
                    <a:moveTo>
                      <a:pt x="0" y="0"/>
                    </a:moveTo>
                    <a:lnTo>
                      <a:pt x="2143602" y="0"/>
                    </a:lnTo>
                    <a:lnTo>
                      <a:pt x="2143602" y="1169617"/>
                    </a:lnTo>
                    <a:lnTo>
                      <a:pt x="0" y="1169617"/>
                    </a:lnTo>
                    <a:close/>
                  </a:path>
                </a:pathLst>
              </a:custGeom>
              <a:solidFill>
                <a:srgbClr val="1E6090"/>
              </a:solidFill>
            </p:spPr>
            <p:txBody>
              <a:bodyPr/>
              <a:lstStyle/>
              <a:p>
                <a:endParaRPr lang="fr-CA"/>
              </a:p>
            </p:txBody>
          </p:sp>
        </p:grpSp>
        <p:sp>
          <p:nvSpPr>
            <p:cNvPr id="11" name="TextBox 11"/>
            <p:cNvSpPr txBox="1"/>
            <p:nvPr/>
          </p:nvSpPr>
          <p:spPr>
            <a:xfrm>
              <a:off x="768193" y="-38139"/>
              <a:ext cx="4107770" cy="2633545"/>
            </a:xfrm>
            <a:prstGeom prst="rect">
              <a:avLst/>
            </a:prstGeom>
          </p:spPr>
          <p:txBody>
            <a:bodyPr lIns="0" tIns="0" rIns="0" bIns="0" rtlCol="0" anchor="t">
              <a:spAutoFit/>
            </a:bodyPr>
            <a:lstStyle/>
            <a:p>
              <a:r>
                <a:rPr lang="fr-CA"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Les familles restaient à une certaine distance les unes </a:t>
              </a:r>
              <a:r>
                <a:rPr lang="fr-CA" sz="14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desautres</a:t>
              </a:r>
              <a:r>
                <a:rPr lang="fr-CA"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 parce qu’elles devaient s’occuper de leurs chiens. La vie était difficile: les Inuit </a:t>
              </a:r>
              <a:r>
                <a:rPr lang="fr-CA" sz="14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commencnte</a:t>
              </a:r>
              <a:r>
                <a:rPr lang="fr-CA"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 à construire des camps et des maisons et deviennent de plus en plus sédentaires.</a:t>
              </a:r>
            </a:p>
          </p:txBody>
        </p:sp>
      </p:grpSp>
      <p:pic>
        <p:nvPicPr>
          <p:cNvPr id="12" name="Picture 12"/>
          <p:cNvPicPr>
            <a:picLocks noChangeAspect="1"/>
          </p:cNvPicPr>
          <p:nvPr/>
        </p:nvPicPr>
        <p:blipFill>
          <a:blip r:embed="rId3"/>
          <a:srcRect t="40420" r="91" b="30561"/>
          <a:stretch>
            <a:fillRect/>
          </a:stretch>
        </p:blipFill>
        <p:spPr>
          <a:xfrm>
            <a:off x="7888903" y="556611"/>
            <a:ext cx="1240967" cy="304367"/>
          </a:xfrm>
          <a:prstGeom prst="rect">
            <a:avLst/>
          </a:prstGeom>
        </p:spPr>
      </p:pic>
      <p:sp>
        <p:nvSpPr>
          <p:cNvPr id="19" name="TextBox 19"/>
          <p:cNvSpPr txBox="1"/>
          <p:nvPr/>
        </p:nvSpPr>
        <p:spPr>
          <a:xfrm>
            <a:off x="187058" y="5175350"/>
            <a:ext cx="8724900" cy="1417311"/>
          </a:xfrm>
          <a:prstGeom prst="rect">
            <a:avLst/>
          </a:prstGeom>
        </p:spPr>
        <p:txBody>
          <a:bodyPr wrap="square" lIns="0" tIns="0" rIns="0" bIns="0" rtlCol="0" anchor="t">
            <a:spAutoFit/>
          </a:bodyPr>
          <a:lstStyle/>
          <a:p>
            <a:pPr>
              <a:lnSpc>
                <a:spcPct val="150000"/>
              </a:lnSpc>
            </a:pPr>
            <a:r>
              <a:rPr lang="en-US" sz="1500" dirty="0">
                <a:latin typeface="Open Sans Light"/>
              </a:rPr>
              <a:t>1. Observe les deux documents. </a:t>
            </a:r>
            <a:r>
              <a:rPr lang="en-US" sz="1500" dirty="0" err="1">
                <a:latin typeface="Open Sans Light"/>
              </a:rPr>
              <a:t>Pourquoi</a:t>
            </a:r>
            <a:r>
              <a:rPr lang="en-US" sz="1500" dirty="0">
                <a:latin typeface="Open Sans Light"/>
              </a:rPr>
              <a:t> les </a:t>
            </a:r>
            <a:r>
              <a:rPr lang="en-US" sz="1500" dirty="0" err="1">
                <a:latin typeface="Open Sans Light"/>
              </a:rPr>
              <a:t>familles</a:t>
            </a:r>
            <a:r>
              <a:rPr lang="en-US" sz="1500" dirty="0">
                <a:latin typeface="Open Sans Light"/>
              </a:rPr>
              <a:t> </a:t>
            </a:r>
            <a:r>
              <a:rPr lang="en-US" sz="1500" dirty="0" err="1">
                <a:latin typeface="Open Sans Light"/>
              </a:rPr>
              <a:t>gardent</a:t>
            </a:r>
            <a:r>
              <a:rPr lang="en-US" sz="1500" dirty="0">
                <a:latin typeface="Open Sans Light"/>
              </a:rPr>
              <a:t> </a:t>
            </a:r>
            <a:r>
              <a:rPr lang="en-US" sz="1500" dirty="0" err="1">
                <a:latin typeface="Open Sans Light"/>
              </a:rPr>
              <a:t>une</a:t>
            </a:r>
            <a:r>
              <a:rPr lang="en-US" sz="1500" dirty="0">
                <a:latin typeface="Open Sans Light"/>
              </a:rPr>
              <a:t> distance entre </a:t>
            </a:r>
            <a:r>
              <a:rPr lang="en-US" sz="1500" dirty="0" err="1">
                <a:latin typeface="Open Sans Light"/>
              </a:rPr>
              <a:t>elles</a:t>
            </a:r>
            <a:r>
              <a:rPr lang="en-US" sz="1500" dirty="0">
                <a:latin typeface="Open Sans Light"/>
              </a:rPr>
              <a:t>?</a:t>
            </a:r>
          </a:p>
          <a:p>
            <a:pPr>
              <a:lnSpc>
                <a:spcPct val="150000"/>
              </a:lnSpc>
            </a:pPr>
            <a:r>
              <a:rPr lang="en-US" sz="1500" dirty="0">
                <a:latin typeface="Open Sans Light"/>
              </a:rPr>
              <a:t>______________________________________________________________________________________________________________</a:t>
            </a:r>
          </a:p>
          <a:p>
            <a:pPr>
              <a:lnSpc>
                <a:spcPct val="150000"/>
              </a:lnSpc>
            </a:pPr>
            <a:endParaRPr lang="en-US" sz="300" dirty="0">
              <a:latin typeface="Open Sans Light"/>
            </a:endParaRPr>
          </a:p>
          <a:p>
            <a:pPr>
              <a:lnSpc>
                <a:spcPct val="150000"/>
              </a:lnSpc>
            </a:pPr>
            <a:r>
              <a:rPr lang="en-US" sz="1500" dirty="0">
                <a:latin typeface="Open Sans Light"/>
              </a:rPr>
              <a:t>2. </a:t>
            </a:r>
            <a:r>
              <a:rPr lang="en-US" sz="1500" dirty="0" err="1">
                <a:latin typeface="Open Sans Light"/>
              </a:rPr>
              <a:t>Pourquoi</a:t>
            </a:r>
            <a:r>
              <a:rPr lang="en-US" sz="1500" dirty="0">
                <a:latin typeface="Open Sans Light"/>
              </a:rPr>
              <a:t> </a:t>
            </a:r>
            <a:r>
              <a:rPr lang="en-US" sz="1500" dirty="0" err="1">
                <a:latin typeface="Open Sans Light"/>
              </a:rPr>
              <a:t>est-ce</a:t>
            </a:r>
            <a:r>
              <a:rPr lang="en-US" sz="1500" dirty="0">
                <a:latin typeface="Open Sans Light"/>
              </a:rPr>
              <a:t> que </a:t>
            </a:r>
            <a:r>
              <a:rPr lang="en-US" sz="1500" dirty="0" err="1">
                <a:latin typeface="Open Sans Light"/>
              </a:rPr>
              <a:t>c’était</a:t>
            </a:r>
            <a:r>
              <a:rPr lang="en-US" sz="1500" dirty="0">
                <a:latin typeface="Open Sans Light"/>
              </a:rPr>
              <a:t> important de </a:t>
            </a:r>
            <a:r>
              <a:rPr lang="en-US" sz="1500" dirty="0" err="1">
                <a:latin typeface="Open Sans Light"/>
              </a:rPr>
              <a:t>garder</a:t>
            </a:r>
            <a:r>
              <a:rPr lang="en-US" sz="1500" dirty="0">
                <a:latin typeface="Open Sans Light"/>
              </a:rPr>
              <a:t> </a:t>
            </a:r>
            <a:r>
              <a:rPr lang="en-US" sz="1500" dirty="0" err="1">
                <a:latin typeface="Open Sans Light"/>
              </a:rPr>
              <a:t>une</a:t>
            </a:r>
            <a:r>
              <a:rPr lang="en-US" sz="1500" dirty="0">
                <a:latin typeface="Open Sans Light"/>
              </a:rPr>
              <a:t> distance entre les </a:t>
            </a:r>
            <a:r>
              <a:rPr lang="en-US" sz="1500" dirty="0" err="1">
                <a:latin typeface="Open Sans Light"/>
              </a:rPr>
              <a:t>familles</a:t>
            </a:r>
            <a:r>
              <a:rPr lang="en-US" sz="1500" dirty="0">
                <a:latin typeface="Open Sans Light"/>
              </a:rPr>
              <a:t>?</a:t>
            </a:r>
            <a:br>
              <a:rPr lang="en-US" sz="1500" dirty="0">
                <a:latin typeface="Open Sans Light"/>
              </a:rPr>
            </a:br>
            <a:r>
              <a:rPr lang="en-US" sz="1500" dirty="0">
                <a:latin typeface="Open Sans Light"/>
              </a:rPr>
              <a:t> _____________________________________________________________________________________________________________</a:t>
            </a:r>
            <a:endParaRPr lang="en-US" sz="1500" b="1" i="1" u="sng" dirty="0">
              <a:solidFill>
                <a:srgbClr val="C00000"/>
              </a:solidFill>
              <a:latin typeface="Open Sans Light"/>
            </a:endParaRPr>
          </a:p>
        </p:txBody>
      </p:sp>
      <p:pic>
        <p:nvPicPr>
          <p:cNvPr id="25" name="Image 24">
            <a:extLst>
              <a:ext uri="{FF2B5EF4-FFF2-40B4-BE49-F238E27FC236}">
                <a16:creationId xmlns:a16="http://schemas.microsoft.com/office/drawing/2014/main" id="{FDC31431-FAEF-765F-C401-BBAD1A0C06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8642" y="2147886"/>
            <a:ext cx="4710267" cy="28399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 name="Image 26">
            <a:extLst>
              <a:ext uri="{FF2B5EF4-FFF2-40B4-BE49-F238E27FC236}">
                <a16:creationId xmlns:a16="http://schemas.microsoft.com/office/drawing/2014/main" id="{F9C37751-0B6A-9E16-AEA9-1E9C562A67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701" y="2145913"/>
            <a:ext cx="3920215" cy="28748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Ellipse 13">
            <a:extLst>
              <a:ext uri="{FF2B5EF4-FFF2-40B4-BE49-F238E27FC236}">
                <a16:creationId xmlns:a16="http://schemas.microsoft.com/office/drawing/2014/main" id="{F1EBF43F-90F1-FF9F-3D6D-F42A1B2338B6}"/>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27</a:t>
            </a:r>
          </a:p>
        </p:txBody>
      </p:sp>
      <p:sp>
        <p:nvSpPr>
          <p:cNvPr id="13" name="TextBox 25">
            <a:extLst>
              <a:ext uri="{FF2B5EF4-FFF2-40B4-BE49-F238E27FC236}">
                <a16:creationId xmlns:a16="http://schemas.microsoft.com/office/drawing/2014/main" id="{8B46A1D5-6C2D-0E1B-F999-4375D5BD0C56}"/>
              </a:ext>
            </a:extLst>
          </p:cNvPr>
          <p:cNvSpPr txBox="1"/>
          <p:nvPr/>
        </p:nvSpPr>
        <p:spPr>
          <a:xfrm>
            <a:off x="1935905" y="89679"/>
            <a:ext cx="5141826" cy="568682"/>
          </a:xfrm>
          <a:prstGeom prst="rect">
            <a:avLst/>
          </a:prstGeom>
        </p:spPr>
        <p:txBody>
          <a:bodyPr lIns="0" tIns="0" rIns="0" bIns="0" rtlCol="0" anchor="t">
            <a:spAutoFit/>
          </a:bodyPr>
          <a:lstStyle/>
          <a:p>
            <a:pPr algn="ctr">
              <a:lnSpc>
                <a:spcPts val="4594"/>
              </a:lnSpc>
            </a:pPr>
            <a:r>
              <a:rPr lang="en-US" sz="3281" dirty="0">
                <a:solidFill>
                  <a:srgbClr val="1E6090"/>
                </a:solidFill>
                <a:latin typeface="League Spartan"/>
              </a:rPr>
              <a:t>La fin de la vie </a:t>
            </a:r>
            <a:r>
              <a:rPr lang="en-US" sz="3281" dirty="0" err="1">
                <a:solidFill>
                  <a:srgbClr val="1E6090"/>
                </a:solidFill>
                <a:latin typeface="League Spartan"/>
              </a:rPr>
              <a:t>nomade</a:t>
            </a:r>
            <a:endParaRPr lang="en-US" sz="3281" dirty="0">
              <a:solidFill>
                <a:srgbClr val="1E6090"/>
              </a:solidFill>
              <a:latin typeface="League Spartan"/>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12" name="Picture 12"/>
          <p:cNvPicPr>
            <a:picLocks noChangeAspect="1"/>
          </p:cNvPicPr>
          <p:nvPr/>
        </p:nvPicPr>
        <p:blipFill>
          <a:blip r:embed="rId3"/>
          <a:srcRect t="40420" r="91" b="30561"/>
          <a:stretch>
            <a:fillRect/>
          </a:stretch>
        </p:blipFill>
        <p:spPr>
          <a:xfrm>
            <a:off x="7903033" y="383446"/>
            <a:ext cx="1240967" cy="304367"/>
          </a:xfrm>
          <a:prstGeom prst="rect">
            <a:avLst/>
          </a:prstGeom>
        </p:spPr>
      </p:pic>
      <p:pic>
        <p:nvPicPr>
          <p:cNvPr id="18" name="Picture 18"/>
          <p:cNvPicPr>
            <a:picLocks noChangeAspect="1"/>
          </p:cNvPicPr>
          <p:nvPr/>
        </p:nvPicPr>
        <p:blipFill>
          <a:blip r:embed="rId4"/>
          <a:srcRect/>
          <a:stretch>
            <a:fillRect/>
          </a:stretch>
        </p:blipFill>
        <p:spPr>
          <a:xfrm>
            <a:off x="146919" y="2126127"/>
            <a:ext cx="3171233" cy="2884943"/>
          </a:xfrm>
          <a:prstGeom prst="rect">
            <a:avLst/>
          </a:prstGeom>
        </p:spPr>
      </p:pic>
      <p:sp>
        <p:nvSpPr>
          <p:cNvPr id="20" name="TextBox 20"/>
          <p:cNvSpPr txBox="1"/>
          <p:nvPr/>
        </p:nvSpPr>
        <p:spPr>
          <a:xfrm>
            <a:off x="1981688" y="383437"/>
            <a:ext cx="5141826" cy="568682"/>
          </a:xfrm>
          <a:prstGeom prst="rect">
            <a:avLst/>
          </a:prstGeom>
        </p:spPr>
        <p:txBody>
          <a:bodyPr lIns="0" tIns="0" rIns="0" bIns="0" rtlCol="0" anchor="t">
            <a:spAutoFit/>
          </a:bodyPr>
          <a:lstStyle/>
          <a:p>
            <a:pPr algn="ctr">
              <a:lnSpc>
                <a:spcPts val="4594"/>
              </a:lnSpc>
            </a:pPr>
            <a:r>
              <a:rPr lang="en-US" sz="3281" dirty="0">
                <a:solidFill>
                  <a:srgbClr val="1E6090"/>
                </a:solidFill>
                <a:latin typeface="League Spartan"/>
              </a:rPr>
              <a:t>La fin de la vie </a:t>
            </a:r>
            <a:r>
              <a:rPr lang="en-US" sz="3281" dirty="0" err="1">
                <a:solidFill>
                  <a:srgbClr val="1E6090"/>
                </a:solidFill>
                <a:latin typeface="League Spartan"/>
              </a:rPr>
              <a:t>nomade</a:t>
            </a:r>
            <a:endParaRPr lang="en-US" sz="3281" dirty="0">
              <a:solidFill>
                <a:srgbClr val="1E6090"/>
              </a:solidFill>
              <a:latin typeface="League Spartan"/>
            </a:endParaRPr>
          </a:p>
        </p:txBody>
      </p:sp>
      <p:sp>
        <p:nvSpPr>
          <p:cNvPr id="25" name="Freeform 10">
            <a:extLst>
              <a:ext uri="{FF2B5EF4-FFF2-40B4-BE49-F238E27FC236}">
                <a16:creationId xmlns:a16="http://schemas.microsoft.com/office/drawing/2014/main" id="{B14D4171-9A23-ACA7-9A44-B93530BCA283}"/>
              </a:ext>
            </a:extLst>
          </p:cNvPr>
          <p:cNvSpPr/>
          <p:nvPr/>
        </p:nvSpPr>
        <p:spPr>
          <a:xfrm>
            <a:off x="3366141" y="1315480"/>
            <a:ext cx="5572125" cy="3901518"/>
          </a:xfrm>
          <a:custGeom>
            <a:avLst/>
            <a:gdLst/>
            <a:ahLst/>
            <a:cxnLst/>
            <a:rect l="l" t="t" r="r" b="b"/>
            <a:pathLst>
              <a:path w="2143602" h="1169617">
                <a:moveTo>
                  <a:pt x="0" y="0"/>
                </a:moveTo>
                <a:lnTo>
                  <a:pt x="2143602" y="0"/>
                </a:lnTo>
                <a:lnTo>
                  <a:pt x="2143602" y="1169617"/>
                </a:lnTo>
                <a:lnTo>
                  <a:pt x="0" y="1169617"/>
                </a:lnTo>
                <a:close/>
              </a:path>
            </a:pathLst>
          </a:custGeom>
          <a:solidFill>
            <a:srgbClr val="1E6090">
              <a:alpha val="27000"/>
            </a:srgbClr>
          </a:solidFill>
        </p:spPr>
        <p:txBody>
          <a:bodyPr/>
          <a:lstStyle/>
          <a:p>
            <a:r>
              <a:rPr lang="fr-CA" dirty="0"/>
              <a:t>Lorsque la Gendarmerie royale du Canada a commencé à aller dans le Nord, elle a tué les chiens. </a:t>
            </a:r>
          </a:p>
          <a:p>
            <a:endParaRPr lang="fr-CA" dirty="0"/>
          </a:p>
          <a:p>
            <a:r>
              <a:rPr lang="fr-CA" dirty="0"/>
              <a:t>Cela a causé beaucoup de souffrance : sans les chiens, il devenait impossible de chasser ou piéger comme ils le faisaient auparavant. </a:t>
            </a:r>
          </a:p>
          <a:p>
            <a:endParaRPr lang="fr-CA" dirty="0"/>
          </a:p>
          <a:p>
            <a:r>
              <a:rPr lang="fr-CA" dirty="0"/>
              <a:t>Les garçons, pour devenir des hommes devaient avoir un attelage de chiens pour pouvoir chasser et fournir de la nourriture aux familles. </a:t>
            </a:r>
          </a:p>
          <a:p>
            <a:endParaRPr lang="fr-CA" dirty="0"/>
          </a:p>
          <a:p>
            <a:r>
              <a:rPr lang="fr-CA" dirty="0"/>
              <a:t>Les attelages de chiens étaient vraiment importants pour les Inuits. </a:t>
            </a:r>
          </a:p>
        </p:txBody>
      </p:sp>
      <p:sp>
        <p:nvSpPr>
          <p:cNvPr id="26" name="Freeform 4">
            <a:extLst>
              <a:ext uri="{FF2B5EF4-FFF2-40B4-BE49-F238E27FC236}">
                <a16:creationId xmlns:a16="http://schemas.microsoft.com/office/drawing/2014/main" id="{C52C7D21-04BA-986F-877B-82851686164D}"/>
              </a:ext>
            </a:extLst>
          </p:cNvPr>
          <p:cNvSpPr/>
          <p:nvPr/>
        </p:nvSpPr>
        <p:spPr>
          <a:xfrm>
            <a:off x="3463753" y="2364442"/>
            <a:ext cx="5572124" cy="1490258"/>
          </a:xfrm>
          <a:custGeom>
            <a:avLst/>
            <a:gdLst/>
            <a:ahLst/>
            <a:cxnLst/>
            <a:rect l="l" t="t" r="r" b="b"/>
            <a:pathLst>
              <a:path w="2558602" h="1127214">
                <a:moveTo>
                  <a:pt x="0" y="0"/>
                </a:moveTo>
                <a:lnTo>
                  <a:pt x="2558602" y="0"/>
                </a:lnTo>
                <a:lnTo>
                  <a:pt x="2558602" y="1127214"/>
                </a:lnTo>
                <a:lnTo>
                  <a:pt x="0" y="1127214"/>
                </a:lnTo>
                <a:close/>
              </a:path>
            </a:pathLst>
          </a:custGeom>
          <a:noFill/>
        </p:spPr>
        <p:txBody>
          <a:bodyPr/>
          <a:lstStyle/>
          <a:p>
            <a:pPr algn="l">
              <a:lnSpc>
                <a:spcPct val="115000"/>
              </a:lnSpc>
            </a:pPr>
            <a:endParaRPr lang="fr-CA" sz="14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5" name="Ellipse 4">
            <a:extLst>
              <a:ext uri="{FF2B5EF4-FFF2-40B4-BE49-F238E27FC236}">
                <a16:creationId xmlns:a16="http://schemas.microsoft.com/office/drawing/2014/main" id="{EC82026F-5183-2331-8266-73B0AE1E9BBB}"/>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28</a:t>
            </a:r>
          </a:p>
        </p:txBody>
      </p:sp>
      <p:grpSp>
        <p:nvGrpSpPr>
          <p:cNvPr id="2" name="Group 3">
            <a:extLst>
              <a:ext uri="{FF2B5EF4-FFF2-40B4-BE49-F238E27FC236}">
                <a16:creationId xmlns:a16="http://schemas.microsoft.com/office/drawing/2014/main" id="{590F05F3-932E-6710-7553-2C2F27A74B88}"/>
              </a:ext>
            </a:extLst>
          </p:cNvPr>
          <p:cNvGrpSpPr/>
          <p:nvPr/>
        </p:nvGrpSpPr>
        <p:grpSpPr>
          <a:xfrm>
            <a:off x="108122" y="5323981"/>
            <a:ext cx="8888959" cy="1526759"/>
            <a:chOff x="0" y="0"/>
            <a:chExt cx="2558602" cy="1127214"/>
          </a:xfrm>
        </p:grpSpPr>
        <p:sp>
          <p:nvSpPr>
            <p:cNvPr id="6" name="Freeform 4">
              <a:extLst>
                <a:ext uri="{FF2B5EF4-FFF2-40B4-BE49-F238E27FC236}">
                  <a16:creationId xmlns:a16="http://schemas.microsoft.com/office/drawing/2014/main" id="{2C217CBD-B62D-88F7-D447-AED22C56F9DC}"/>
                </a:ext>
              </a:extLst>
            </p:cNvPr>
            <p:cNvSpPr/>
            <p:nvPr/>
          </p:nvSpPr>
          <p:spPr>
            <a:xfrm>
              <a:off x="0" y="0"/>
              <a:ext cx="2558602" cy="1127214"/>
            </a:xfrm>
            <a:custGeom>
              <a:avLst/>
              <a:gdLst/>
              <a:ahLst/>
              <a:cxnLst/>
              <a:rect l="l" t="t" r="r" b="b"/>
              <a:pathLst>
                <a:path w="2558602" h="1127214">
                  <a:moveTo>
                    <a:pt x="0" y="0"/>
                  </a:moveTo>
                  <a:lnTo>
                    <a:pt x="2558602" y="0"/>
                  </a:lnTo>
                  <a:lnTo>
                    <a:pt x="2558602" y="1127214"/>
                  </a:lnTo>
                  <a:lnTo>
                    <a:pt x="0" y="1127214"/>
                  </a:lnTo>
                  <a:close/>
                </a:path>
              </a:pathLst>
            </a:custGeom>
            <a:solidFill>
              <a:srgbClr val="77838D">
                <a:alpha val="54000"/>
              </a:srgbClr>
            </a:solidFill>
          </p:spPr>
          <p:txBody>
            <a:bodyPr/>
            <a:lstStyle/>
            <a:p>
              <a:pPr algn="l">
                <a:lnSpc>
                  <a:spcPct val="115000"/>
                </a:lnSpc>
              </a:pPr>
              <a:endParaRPr lang="fr-CA" sz="1400" dirty="0">
                <a:effectLst/>
                <a:latin typeface="Open Sans" panose="020B0606030504020204" pitchFamily="34" charset="0"/>
                <a:ea typeface="Open Sans" panose="020B0606030504020204" pitchFamily="34" charset="0"/>
                <a:cs typeface="Open Sans" panose="020B0606030504020204" pitchFamily="34" charset="0"/>
              </a:endParaRPr>
            </a:p>
            <a:p>
              <a:pPr algn="l">
                <a:lnSpc>
                  <a:spcPct val="115000"/>
                </a:lnSpc>
              </a:pPr>
              <a:r>
                <a:rPr lang="fr-CA" sz="1400" b="1" u="sng" dirty="0">
                  <a:effectLst/>
                  <a:latin typeface="Open Sans" panose="020B0606030504020204" pitchFamily="34" charset="0"/>
                  <a:ea typeface="Open Sans" panose="020B0606030504020204" pitchFamily="34" charset="0"/>
                  <a:cs typeface="Open Sans" panose="020B0606030504020204" pitchFamily="34" charset="0"/>
                </a:rPr>
                <a:t>Du point de vue </a:t>
              </a:r>
              <a:r>
                <a:rPr lang="fr-CA" sz="1400" b="1" u="sng" dirty="0">
                  <a:latin typeface="Open Sans" panose="020B0606030504020204" pitchFamily="34" charset="0"/>
                  <a:ea typeface="Open Sans" panose="020B0606030504020204" pitchFamily="34" charset="0"/>
                  <a:cs typeface="Open Sans" panose="020B0606030504020204" pitchFamily="34" charset="0"/>
                </a:rPr>
                <a:t>i</a:t>
              </a:r>
              <a:r>
                <a:rPr lang="fr-CA" sz="1400" b="1" u="sng" dirty="0">
                  <a:effectLst/>
                  <a:latin typeface="Open Sans" panose="020B0606030504020204" pitchFamily="34" charset="0"/>
                  <a:ea typeface="Open Sans" panose="020B0606030504020204" pitchFamily="34" charset="0"/>
                  <a:cs typeface="Open Sans" panose="020B0606030504020204" pitchFamily="34" charset="0"/>
                </a:rPr>
                <a:t>nuit</a:t>
              </a:r>
              <a:r>
                <a:rPr lang="fr-CA" sz="1400" dirty="0">
                  <a:effectLst/>
                  <a:latin typeface="Open Sans" panose="020B0606030504020204" pitchFamily="34" charset="0"/>
                  <a:ea typeface="Open Sans" panose="020B0606030504020204" pitchFamily="34" charset="0"/>
                  <a:cs typeface="Open Sans" panose="020B0606030504020204" pitchFamily="34" charset="0"/>
                </a:rPr>
                <a:t>, il s’agissait de les forcer à adopter un mode de vie sédentaire. </a:t>
              </a:r>
            </a:p>
            <a:p>
              <a:pPr algn="l">
                <a:lnSpc>
                  <a:spcPct val="115000"/>
                </a:lnSpc>
              </a:pPr>
              <a:r>
                <a:rPr lang="fr-CA" sz="1400" dirty="0">
                  <a:effectLst/>
                  <a:latin typeface="Open Sans" panose="020B0606030504020204" pitchFamily="34" charset="0"/>
                  <a:ea typeface="Open Sans" panose="020B0606030504020204" pitchFamily="34" charset="0"/>
                  <a:cs typeface="Open Sans" panose="020B0606030504020204" pitchFamily="34" charset="0"/>
                </a:rPr>
                <a:t>Ce fut vraiment difficile.</a:t>
              </a:r>
            </a:p>
            <a:p>
              <a:pPr algn="l">
                <a:lnSpc>
                  <a:spcPct val="115000"/>
                </a:lnSpc>
              </a:pPr>
              <a:r>
                <a:rPr lang="fr-CA" sz="1400" b="1" u="sng" dirty="0">
                  <a:effectLst/>
                  <a:latin typeface="Open Sans" panose="020B0606030504020204" pitchFamily="34" charset="0"/>
                  <a:ea typeface="Open Sans" panose="020B0606030504020204" pitchFamily="34" charset="0"/>
                  <a:cs typeface="Open Sans" panose="020B0606030504020204" pitchFamily="34" charset="0"/>
                </a:rPr>
                <a:t>Du point de vue officiel de la GRC</a:t>
              </a:r>
              <a:r>
                <a:rPr lang="fr-CA" sz="1400" dirty="0">
                  <a:effectLst/>
                  <a:latin typeface="Open Sans" panose="020B0606030504020204" pitchFamily="34" charset="0"/>
                  <a:ea typeface="Open Sans" panose="020B0606030504020204" pitchFamily="34" charset="0"/>
                  <a:cs typeface="Open Sans" panose="020B0606030504020204" pitchFamily="34" charset="0"/>
                </a:rPr>
                <a:t>, il s’agissait de protéger la population contre les attaques de chiens contre les chiens porteurs de maladies, comme la rage. </a:t>
              </a:r>
            </a:p>
          </p:txBody>
        </p:sp>
      </p:grpSp>
      <p:sp>
        <p:nvSpPr>
          <p:cNvPr id="7" name="TextBox 20">
            <a:extLst>
              <a:ext uri="{FF2B5EF4-FFF2-40B4-BE49-F238E27FC236}">
                <a16:creationId xmlns:a16="http://schemas.microsoft.com/office/drawing/2014/main" id="{0D438E1F-0162-9E7B-B6E7-CE1EAFF58991}"/>
              </a:ext>
            </a:extLst>
          </p:cNvPr>
          <p:cNvSpPr txBox="1"/>
          <p:nvPr/>
        </p:nvSpPr>
        <p:spPr>
          <a:xfrm>
            <a:off x="476759" y="1429198"/>
            <a:ext cx="2511551" cy="487185"/>
          </a:xfrm>
          <a:prstGeom prst="rect">
            <a:avLst/>
          </a:prstGeom>
        </p:spPr>
        <p:txBody>
          <a:bodyPr wrap="square" lIns="0" tIns="0" rIns="0" bIns="0" rtlCol="0" anchor="t">
            <a:spAutoFit/>
          </a:bodyPr>
          <a:lstStyle/>
          <a:p>
            <a:pPr algn="ctr"/>
            <a:r>
              <a:rPr lang="en-US" sz="1583" dirty="0">
                <a:solidFill>
                  <a:schemeClr val="accent1">
                    <a:lumMod val="75000"/>
                  </a:schemeClr>
                </a:solidFill>
                <a:latin typeface="League Spartan"/>
              </a:rPr>
              <a:t>Que </a:t>
            </a:r>
            <a:r>
              <a:rPr lang="en-US" sz="1583" dirty="0" err="1">
                <a:solidFill>
                  <a:schemeClr val="accent1">
                    <a:lumMod val="75000"/>
                  </a:schemeClr>
                </a:solidFill>
                <a:latin typeface="League Spartan"/>
              </a:rPr>
              <a:t>s’est</a:t>
            </a:r>
            <a:r>
              <a:rPr lang="en-US" sz="1583" dirty="0">
                <a:solidFill>
                  <a:schemeClr val="accent1">
                    <a:lumMod val="75000"/>
                  </a:schemeClr>
                </a:solidFill>
                <a:latin typeface="League Spartan"/>
              </a:rPr>
              <a:t>-il passé avec </a:t>
            </a:r>
            <a:r>
              <a:rPr lang="en-US" sz="1583" dirty="0" err="1">
                <a:solidFill>
                  <a:schemeClr val="accent1">
                    <a:lumMod val="75000"/>
                  </a:schemeClr>
                </a:solidFill>
                <a:latin typeface="League Spartan"/>
              </a:rPr>
              <a:t>nos</a:t>
            </a:r>
            <a:r>
              <a:rPr lang="en-US" sz="1583" dirty="0">
                <a:solidFill>
                  <a:schemeClr val="accent1">
                    <a:lumMod val="75000"/>
                  </a:schemeClr>
                </a:solidFill>
                <a:latin typeface="League Spartan"/>
              </a:rPr>
              <a:t> </a:t>
            </a:r>
            <a:r>
              <a:rPr lang="en-US" sz="1583" dirty="0" err="1">
                <a:solidFill>
                  <a:schemeClr val="accent1">
                    <a:lumMod val="75000"/>
                  </a:schemeClr>
                </a:solidFill>
                <a:latin typeface="League Spartan"/>
              </a:rPr>
              <a:t>chiens</a:t>
            </a:r>
            <a:r>
              <a:rPr lang="en-US" sz="1583" dirty="0">
                <a:solidFill>
                  <a:schemeClr val="accent1">
                    <a:lumMod val="75000"/>
                  </a:schemeClr>
                </a:solidFill>
                <a:latin typeface="League Spartan"/>
              </a:rPr>
              <a:t>?</a:t>
            </a:r>
          </a:p>
        </p:txBody>
      </p:sp>
    </p:spTree>
    <p:extLst>
      <p:ext uri="{BB962C8B-B14F-4D97-AF65-F5344CB8AC3E}">
        <p14:creationId xmlns:p14="http://schemas.microsoft.com/office/powerpoint/2010/main" val="3594973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e 2">
            <a:extLst>
              <a:ext uri="{FF2B5EF4-FFF2-40B4-BE49-F238E27FC236}">
                <a16:creationId xmlns:a16="http://schemas.microsoft.com/office/drawing/2014/main" id="{E9F7ED21-840A-8774-0815-1032212AD339}"/>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a:t>
            </a:r>
          </a:p>
        </p:txBody>
      </p:sp>
      <p:sp>
        <p:nvSpPr>
          <p:cNvPr id="2" name="ZoneTexte 1">
            <a:extLst>
              <a:ext uri="{FF2B5EF4-FFF2-40B4-BE49-F238E27FC236}">
                <a16:creationId xmlns:a16="http://schemas.microsoft.com/office/drawing/2014/main" id="{83C8B91C-E808-EB8D-7012-6F38C7E85E4D}"/>
              </a:ext>
            </a:extLst>
          </p:cNvPr>
          <p:cNvSpPr txBox="1"/>
          <p:nvPr/>
        </p:nvSpPr>
        <p:spPr>
          <a:xfrm>
            <a:off x="0" y="-5620"/>
            <a:ext cx="9143999" cy="6894195"/>
          </a:xfrm>
          <a:prstGeom prst="rect">
            <a:avLst/>
          </a:prstGeom>
          <a:noFill/>
        </p:spPr>
        <p:txBody>
          <a:bodyPr wrap="square" lIns="91440" tIns="45720" rIns="91440" bIns="45720" rtlCol="0" anchor="t">
            <a:spAutoFit/>
          </a:bodyPr>
          <a:lstStyle/>
          <a:p>
            <a:pPr algn="ctr"/>
            <a:r>
              <a:rPr lang="fr-CA" sz="4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Mise en garde</a:t>
            </a:r>
          </a:p>
          <a:p>
            <a:pPr algn="ctr"/>
            <a:r>
              <a:rPr lang="fr-CA" sz="3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L’enseignement de sujets sensibles</a:t>
            </a:r>
            <a:endParaRPr lang="fr-CA" sz="3200" dirty="0">
              <a:latin typeface="Open Sans" panose="020B0606030504020204" pitchFamily="34" charset="0"/>
              <a:ea typeface="Open Sans" panose="020B0606030504020204" pitchFamily="34" charset="0"/>
              <a:cs typeface="Open Sans" panose="020B0606030504020204" pitchFamily="34" charset="0"/>
            </a:endParaRPr>
          </a:p>
          <a:p>
            <a:r>
              <a:rPr lang="fr-CA" sz="1400" dirty="0">
                <a:latin typeface="Open Sans" panose="020B0606030504020204" pitchFamily="34" charset="0"/>
                <a:ea typeface="Open Sans" panose="020B0606030504020204" pitchFamily="34" charset="0"/>
                <a:cs typeface="Open Sans" panose="020B0606030504020204" pitchFamily="34" charset="0"/>
              </a:rPr>
              <a:t>Ce fascicule comprend des situations d’enseignement-apprentissage (SEA) qui abordent des sujets sensibles. Avant d’enseigner ces sujets, nous recommandons de vous familiariser avec le contenu afin de cibler les SEA qui pourraient susciter des émotions chez vous ou chez vos élèves.</a:t>
            </a:r>
          </a:p>
          <a:p>
            <a:endParaRPr lang="fr-CA" sz="1400" dirty="0">
              <a:latin typeface="Open Sans" panose="020B0606030504020204" pitchFamily="34" charset="0"/>
              <a:ea typeface="Open Sans" panose="020B0606030504020204" pitchFamily="34" charset="0"/>
              <a:cs typeface="Open Sans" panose="020B0606030504020204" pitchFamily="34" charset="0"/>
            </a:endParaRPr>
          </a:p>
          <a:p>
            <a:r>
              <a:rPr lang="fr-CA" sz="1400" dirty="0">
                <a:latin typeface="Open Sans" panose="020B0606030504020204" pitchFamily="34" charset="0"/>
                <a:ea typeface="Open Sans" panose="020B0606030504020204" pitchFamily="34" charset="0"/>
                <a:cs typeface="Open Sans" panose="020B0606030504020204" pitchFamily="34" charset="0"/>
              </a:rPr>
              <a:t>Avant d’enseigner un sujet sensible, il est important de s’y préparer. Si une enseignante sent qu’elle ne connaît pas assez bien le sujet avant de l’enseigner, nous vous encourageons à faire la lecture de la </a:t>
            </a:r>
            <a:r>
              <a:rPr lang="fr-CA" sz="1400" dirty="0">
                <a:latin typeface="Open Sans" panose="020B0606030504020204" pitchFamily="34" charset="0"/>
                <a:ea typeface="Open Sans" panose="020B0606030504020204" pitchFamily="34" charset="0"/>
                <a:cs typeface="Open Sans" panose="020B0606030504020204" pitchFamily="34" charset="0"/>
                <a:hlinkClick r:id="rId3"/>
              </a:rPr>
              <a:t>thèse de Véronique Paul</a:t>
            </a:r>
            <a:r>
              <a:rPr lang="fr-CA" sz="1400" dirty="0">
                <a:latin typeface="Open Sans" panose="020B0606030504020204" pitchFamily="34" charset="0"/>
                <a:ea typeface="Open Sans" panose="020B0606030504020204" pitchFamily="34" charset="0"/>
                <a:cs typeface="Open Sans" panose="020B0606030504020204" pitchFamily="34" charset="0"/>
              </a:rPr>
              <a:t>. Si vous désirez des précisions ou plus d’informations, vous pouvez contacter Véronique Paul à l’adresse électronique suivante: </a:t>
            </a:r>
            <a:r>
              <a:rPr lang="fr-CA" sz="1400" dirty="0">
                <a:latin typeface="Open Sans" panose="020B0606030504020204" pitchFamily="34" charset="0"/>
                <a:ea typeface="Open Sans" panose="020B0606030504020204" pitchFamily="34" charset="0"/>
                <a:cs typeface="Open Sans" panose="020B0606030504020204" pitchFamily="34" charset="0"/>
                <a:hlinkClick r:id="rId4"/>
              </a:rPr>
              <a:t>veronique.paul2@uqat.ca</a:t>
            </a:r>
            <a:r>
              <a:rPr lang="fr-CA" sz="1400" dirty="0">
                <a:latin typeface="Open Sans" panose="020B0606030504020204" pitchFamily="34" charset="0"/>
                <a:ea typeface="Open Sans" panose="020B0606030504020204" pitchFamily="34" charset="0"/>
                <a:cs typeface="Open Sans" panose="020B0606030504020204" pitchFamily="34" charset="0"/>
              </a:rPr>
              <a:t>. Pour faciliter l’enseignement de sujets sensibles, assurez-vous que le climat de classe permette à chaque élève de s’exprimer et de réfléchir à ses apprentissages. N’enseignez que les sujets qui vous rendent confortables.</a:t>
            </a:r>
          </a:p>
          <a:p>
            <a:endParaRPr lang="fr-CA" sz="1400" dirty="0">
              <a:latin typeface="Open Sans" panose="020B0606030504020204" pitchFamily="34" charset="0"/>
              <a:ea typeface="Open Sans" panose="020B0606030504020204" pitchFamily="34" charset="0"/>
              <a:cs typeface="Open Sans" panose="020B0606030504020204" pitchFamily="34" charset="0"/>
            </a:endParaRPr>
          </a:p>
          <a:p>
            <a:r>
              <a:rPr lang="fr-CA" sz="1400" dirty="0">
                <a:latin typeface="Open Sans" panose="020B0606030504020204" pitchFamily="34" charset="0"/>
                <a:ea typeface="Open Sans" panose="020B0606030504020204" pitchFamily="34" charset="0"/>
                <a:cs typeface="Open Sans" panose="020B0606030504020204" pitchFamily="34" charset="0"/>
              </a:rPr>
              <a:t>Si vous désirez approfondir vos connaissances sur l’enseignement de sujets sensibles, voici des articles et des trousses pédagogiques pour vous guider:</a:t>
            </a:r>
          </a:p>
          <a:p>
            <a:endParaRPr lang="fr-CA" sz="1400" dirty="0">
              <a:latin typeface="Open Sans" panose="020B0606030504020204" pitchFamily="34" charset="0"/>
              <a:ea typeface="Open Sans" panose="020B0606030504020204" pitchFamily="34" charset="0"/>
              <a:cs typeface="Open Sans" panose="020B0606030504020204" pitchFamily="34" charset="0"/>
            </a:endParaRPr>
          </a:p>
          <a:p>
            <a:r>
              <a:rPr lang="fr-CA" sz="1200" dirty="0">
                <a:latin typeface="Open Sans" panose="020B0606030504020204" pitchFamily="34" charset="0"/>
                <a:ea typeface="Open Sans" panose="020B0606030504020204" pitchFamily="34" charset="0"/>
                <a:cs typeface="Open Sans" panose="020B0606030504020204" pitchFamily="34" charset="0"/>
              </a:rPr>
              <a:t>En anglais:</a:t>
            </a:r>
          </a:p>
          <a:p>
            <a:pPr marL="285750" indent="-285750">
              <a:buFont typeface="Arial" panose="020B0604020202020204" pitchFamily="34" charset="0"/>
              <a:buChar char="•"/>
            </a:pPr>
            <a:r>
              <a:rPr lang="fr-CA" sz="1200" dirty="0" err="1">
                <a:latin typeface="Open Sans" panose="020B0606030504020204" pitchFamily="34" charset="0"/>
                <a:ea typeface="Open Sans" panose="020B0606030504020204" pitchFamily="34" charset="0"/>
                <a:cs typeface="Open Sans" panose="020B0606030504020204" pitchFamily="34" charset="0"/>
              </a:rPr>
              <a:t>Teaching</a:t>
            </a:r>
            <a:r>
              <a:rPr lang="fr-CA" sz="1200" dirty="0">
                <a:latin typeface="Open Sans" panose="020B0606030504020204" pitchFamily="34" charset="0"/>
                <a:ea typeface="Open Sans" panose="020B0606030504020204" pitchFamily="34" charset="0"/>
                <a:cs typeface="Open Sans" panose="020B0606030504020204" pitchFamily="34" charset="0"/>
              </a:rPr>
              <a:t> </a:t>
            </a:r>
            <a:r>
              <a:rPr lang="fr-CA" sz="1200" dirty="0" err="1">
                <a:latin typeface="Open Sans" panose="020B0606030504020204" pitchFamily="34" charset="0"/>
                <a:ea typeface="Open Sans" panose="020B0606030504020204" pitchFamily="34" charset="0"/>
                <a:cs typeface="Open Sans" panose="020B0606030504020204" pitchFamily="34" charset="0"/>
              </a:rPr>
              <a:t>Tolerance</a:t>
            </a:r>
            <a:r>
              <a:rPr lang="fr-CA" sz="1200" dirty="0">
                <a:latin typeface="Open Sans" panose="020B0606030504020204" pitchFamily="34" charset="0"/>
                <a:ea typeface="Open Sans" panose="020B0606030504020204" pitchFamily="34" charset="0"/>
                <a:cs typeface="Open Sans" panose="020B0606030504020204" pitchFamily="34" charset="0"/>
              </a:rPr>
              <a:t>. (2021). </a:t>
            </a:r>
            <a:r>
              <a:rPr lang="fr-CA" sz="1200" i="1" dirty="0" err="1">
                <a:latin typeface="Open Sans" panose="020B0606030504020204" pitchFamily="34" charset="0"/>
                <a:ea typeface="Open Sans" panose="020B0606030504020204" pitchFamily="34" charset="0"/>
                <a:cs typeface="Open Sans" panose="020B0606030504020204" pitchFamily="34" charset="0"/>
              </a:rPr>
              <a:t>Let’s</a:t>
            </a:r>
            <a:r>
              <a:rPr lang="fr-CA" sz="1200" i="1" dirty="0">
                <a:latin typeface="Open Sans" panose="020B0606030504020204" pitchFamily="34" charset="0"/>
                <a:ea typeface="Open Sans" panose="020B0606030504020204" pitchFamily="34" charset="0"/>
                <a:cs typeface="Open Sans" panose="020B0606030504020204" pitchFamily="34" charset="0"/>
              </a:rPr>
              <a:t> talk! </a:t>
            </a:r>
            <a:r>
              <a:rPr lang="fr-CA" sz="1200" i="1" dirty="0" err="1">
                <a:latin typeface="Open Sans" panose="020B0606030504020204" pitchFamily="34" charset="0"/>
                <a:ea typeface="Open Sans" panose="020B0606030504020204" pitchFamily="34" charset="0"/>
                <a:cs typeface="Open Sans" panose="020B0606030504020204" pitchFamily="34" charset="0"/>
              </a:rPr>
              <a:t>Facilitating</a:t>
            </a:r>
            <a:r>
              <a:rPr lang="fr-CA" sz="1200" i="1" dirty="0">
                <a:latin typeface="Open Sans" panose="020B0606030504020204" pitchFamily="34" charset="0"/>
                <a:ea typeface="Open Sans" panose="020B0606030504020204" pitchFamily="34" charset="0"/>
                <a:cs typeface="Open Sans" panose="020B0606030504020204" pitchFamily="34" charset="0"/>
              </a:rPr>
              <a:t> </a:t>
            </a:r>
            <a:r>
              <a:rPr lang="fr-CA" sz="1200" i="1" dirty="0" err="1">
                <a:latin typeface="Open Sans" panose="020B0606030504020204" pitchFamily="34" charset="0"/>
                <a:ea typeface="Open Sans" panose="020B0606030504020204" pitchFamily="34" charset="0"/>
                <a:cs typeface="Open Sans" panose="020B0606030504020204" pitchFamily="34" charset="0"/>
              </a:rPr>
              <a:t>critical</a:t>
            </a:r>
            <a:r>
              <a:rPr lang="fr-CA" sz="1200" i="1" dirty="0">
                <a:latin typeface="Open Sans" panose="020B0606030504020204" pitchFamily="34" charset="0"/>
                <a:ea typeface="Open Sans" panose="020B0606030504020204" pitchFamily="34" charset="0"/>
                <a:cs typeface="Open Sans" panose="020B0606030504020204" pitchFamily="34" charset="0"/>
              </a:rPr>
              <a:t> conversations </a:t>
            </a:r>
            <a:r>
              <a:rPr lang="fr-CA" sz="1200" i="1" dirty="0" err="1">
                <a:latin typeface="Open Sans" panose="020B0606030504020204" pitchFamily="34" charset="0"/>
                <a:ea typeface="Open Sans" panose="020B0606030504020204" pitchFamily="34" charset="0"/>
                <a:cs typeface="Open Sans" panose="020B0606030504020204" pitchFamily="34" charset="0"/>
              </a:rPr>
              <a:t>with</a:t>
            </a:r>
            <a:r>
              <a:rPr lang="fr-CA" sz="1200" i="1" dirty="0">
                <a:latin typeface="Open Sans" panose="020B0606030504020204" pitchFamily="34" charset="0"/>
                <a:ea typeface="Open Sans" panose="020B0606030504020204" pitchFamily="34" charset="0"/>
                <a:cs typeface="Open Sans" panose="020B0606030504020204" pitchFamily="34" charset="0"/>
              </a:rPr>
              <a:t> </a:t>
            </a:r>
            <a:r>
              <a:rPr lang="fr-CA" sz="1200" i="1" dirty="0" err="1">
                <a:latin typeface="Open Sans" panose="020B0606030504020204" pitchFamily="34" charset="0"/>
                <a:ea typeface="Open Sans" panose="020B0606030504020204" pitchFamily="34" charset="0"/>
                <a:cs typeface="Open Sans" panose="020B0606030504020204" pitchFamily="34" charset="0"/>
              </a:rPr>
              <a:t>students</a:t>
            </a:r>
            <a:r>
              <a:rPr lang="fr-CA" sz="1200" i="1" dirty="0">
                <a:latin typeface="Open Sans" panose="020B0606030504020204" pitchFamily="34" charset="0"/>
                <a:ea typeface="Open Sans" panose="020B0606030504020204" pitchFamily="34" charset="0"/>
                <a:cs typeface="Open Sans" panose="020B0606030504020204" pitchFamily="34" charset="0"/>
              </a:rPr>
              <a:t>. </a:t>
            </a:r>
            <a:r>
              <a:rPr lang="fr-CA" sz="1200" dirty="0">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https://www.learningforjustice.org/sites/default/files/2021-01/TT-Let-s-Talk-Publication-January-2020.pdf</a:t>
            </a:r>
            <a:endParaRPr lang="fr-CA" sz="12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fr-CA" sz="1200" dirty="0" err="1">
                <a:latin typeface="Open Sans" panose="020B0606030504020204" pitchFamily="34" charset="0"/>
                <a:ea typeface="Open Sans" panose="020B0606030504020204" pitchFamily="34" charset="0"/>
                <a:cs typeface="Open Sans" panose="020B0606030504020204" pitchFamily="34" charset="0"/>
              </a:rPr>
              <a:t>University</a:t>
            </a:r>
            <a:r>
              <a:rPr lang="fr-CA" sz="1200" dirty="0">
                <a:latin typeface="Open Sans" panose="020B0606030504020204" pitchFamily="34" charset="0"/>
                <a:ea typeface="Open Sans" panose="020B0606030504020204" pitchFamily="34" charset="0"/>
                <a:cs typeface="Open Sans" panose="020B0606030504020204" pitchFamily="34" charset="0"/>
              </a:rPr>
              <a:t> of Michigan. (</a:t>
            </a:r>
            <a:r>
              <a:rPr lang="fr-CA" sz="1200" dirty="0" err="1">
                <a:latin typeface="Open Sans" panose="020B0606030504020204" pitchFamily="34" charset="0"/>
                <a:ea typeface="Open Sans" panose="020B0606030504020204" pitchFamily="34" charset="0"/>
                <a:cs typeface="Open Sans" panose="020B0606030504020204" pitchFamily="34" charset="0"/>
              </a:rPr>
              <a:t>n.d</a:t>
            </a:r>
            <a:r>
              <a:rPr lang="fr-CA" sz="1200" dirty="0">
                <a:latin typeface="Open Sans" panose="020B0606030504020204" pitchFamily="34" charset="0"/>
                <a:ea typeface="Open Sans" panose="020B0606030504020204" pitchFamily="34" charset="0"/>
                <a:cs typeface="Open Sans" panose="020B0606030504020204" pitchFamily="34" charset="0"/>
              </a:rPr>
              <a:t>.). </a:t>
            </a:r>
            <a:r>
              <a:rPr lang="fr-CA" sz="1200" i="1" dirty="0" err="1">
                <a:latin typeface="Open Sans" panose="020B0606030504020204" pitchFamily="34" charset="0"/>
                <a:ea typeface="Open Sans" panose="020B0606030504020204" pitchFamily="34" charset="0"/>
                <a:cs typeface="Open Sans" panose="020B0606030504020204" pitchFamily="34" charset="0"/>
              </a:rPr>
              <a:t>Making</a:t>
            </a:r>
            <a:r>
              <a:rPr lang="fr-CA" sz="1200" i="1" dirty="0">
                <a:latin typeface="Open Sans" panose="020B0606030504020204" pitchFamily="34" charset="0"/>
                <a:ea typeface="Open Sans" panose="020B0606030504020204" pitchFamily="34" charset="0"/>
                <a:cs typeface="Open Sans" panose="020B0606030504020204" pitchFamily="34" charset="0"/>
              </a:rPr>
              <a:t> the Most of ‘’Hot Moments’’ in the Classroom. </a:t>
            </a:r>
            <a:r>
              <a:rPr lang="fr-CA" sz="1200" dirty="0">
                <a:latin typeface="Open Sans" panose="020B0606030504020204" pitchFamily="34" charset="0"/>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https://docs.google.com/document/d/1tuMuMVnI7soHLcTNxzCTqcpkun0ASHW_WvNuxphyyxA/edit</a:t>
            </a:r>
            <a:endParaRPr lang="fr-CA" sz="1200" dirty="0">
              <a:latin typeface="Open Sans" panose="020B0606030504020204" pitchFamily="34" charset="0"/>
              <a:ea typeface="Open Sans" panose="020B0606030504020204" pitchFamily="34" charset="0"/>
              <a:cs typeface="Open Sans" panose="020B0606030504020204" pitchFamily="34" charset="0"/>
            </a:endParaRPr>
          </a:p>
          <a:p>
            <a:endParaRPr lang="fr-CA" sz="1200" dirty="0">
              <a:latin typeface="Open Sans" panose="020B0606030504020204" pitchFamily="34" charset="0"/>
              <a:ea typeface="Open Sans" panose="020B0606030504020204" pitchFamily="34" charset="0"/>
              <a:cs typeface="Open Sans" panose="020B0606030504020204" pitchFamily="34" charset="0"/>
            </a:endParaRPr>
          </a:p>
          <a:p>
            <a:r>
              <a:rPr lang="fr-CA" sz="1200" dirty="0">
                <a:latin typeface="Open Sans" panose="020B0606030504020204" pitchFamily="34" charset="0"/>
                <a:ea typeface="Open Sans" panose="020B0606030504020204" pitchFamily="34" charset="0"/>
                <a:cs typeface="Open Sans" panose="020B0606030504020204" pitchFamily="34" charset="0"/>
              </a:rPr>
              <a:t>En français:</a:t>
            </a:r>
          </a:p>
          <a:p>
            <a:pPr marL="285750" indent="-285750">
              <a:buFont typeface="Arial" panose="020B0604020202020204" pitchFamily="34" charset="0"/>
              <a:buChar char="•"/>
            </a:pPr>
            <a:r>
              <a:rPr lang="fr-CA" sz="1200" dirty="0">
                <a:latin typeface="Open Sans" panose="020B0606030504020204" pitchFamily="34" charset="0"/>
                <a:ea typeface="Open Sans" panose="020B0606030504020204" pitchFamily="34" charset="0"/>
                <a:cs typeface="Open Sans" panose="020B0606030504020204" pitchFamily="34" charset="0"/>
              </a:rPr>
              <a:t>Hirsch, S., Audet, G. et Turcotte, M. (2015). Vivre ensemble: aborder les sujets sensibles avec les élèves. </a:t>
            </a:r>
            <a:r>
              <a:rPr lang="fr-CA" sz="1200" dirty="0">
                <a:latin typeface="Open Sans" panose="020B0606030504020204" pitchFamily="34" charset="0"/>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https://www.cipcd.ca/wp-content/uploads/2014/04/CSMB_-Guide_sujets-sensibles_final. pdf</a:t>
            </a:r>
            <a:endParaRPr lang="fr-CA" sz="1200" dirty="0">
              <a:latin typeface="Open Sans" panose="020B0606030504020204" pitchFamily="34" charset="0"/>
              <a:ea typeface="Open Sans" panose="020B0606030504020204" pitchFamily="34" charset="0"/>
              <a:cs typeface="Open Sans" panose="020B0606030504020204" pitchFamily="34" charset="0"/>
            </a:endParaRPr>
          </a:p>
          <a:p>
            <a:pPr marL="285750" indent="-285750" algn="l">
              <a:buFont typeface="Arial" panose="020B0604020202020204" pitchFamily="34" charset="0"/>
              <a:buChar char="•"/>
            </a:pPr>
            <a:r>
              <a:rPr lang="fr-CA" sz="1200" dirty="0">
                <a:latin typeface="Open Sans" panose="020B0606030504020204" pitchFamily="34" charset="0"/>
                <a:ea typeface="Open Sans" panose="020B0606030504020204" pitchFamily="34" charset="0"/>
                <a:cs typeface="Open Sans" panose="020B0606030504020204" pitchFamily="34" charset="0"/>
              </a:rPr>
              <a:t>Hirsch, S. et Audet, G. (2019). Éducation Canada : Trousse de discussion. </a:t>
            </a:r>
            <a:r>
              <a:rPr lang="fr-CA" sz="1200" dirty="0">
                <a:latin typeface="Open Sans" panose="020B0606030504020204" pitchFamily="34" charset="0"/>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https://www.edcan.ca/wp-content/uploads/Discussion-Kit-September-2019-Hirsh.pdf</a:t>
            </a:r>
            <a:endParaRPr lang="fr-CA" sz="12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fr-CA" sz="1200" dirty="0">
                <a:latin typeface="Open Sans" panose="020B0606030504020204" pitchFamily="34" charset="0"/>
                <a:ea typeface="Open Sans" panose="020B0606030504020204" pitchFamily="34" charset="0"/>
                <a:cs typeface="Open Sans" panose="020B0606030504020204" pitchFamily="34" charset="0"/>
              </a:rPr>
              <a:t>Moisan, S., Hirsch, S., </a:t>
            </a:r>
            <a:r>
              <a:rPr lang="fr-CA" sz="1200" dirty="0" err="1">
                <a:latin typeface="Open Sans" panose="020B0606030504020204" pitchFamily="34" charset="0"/>
                <a:ea typeface="Open Sans" panose="020B0606030504020204" pitchFamily="34" charset="0"/>
                <a:cs typeface="Open Sans" panose="020B0606030504020204" pitchFamily="34" charset="0"/>
              </a:rPr>
              <a:t>Éthier</a:t>
            </a:r>
            <a:r>
              <a:rPr lang="fr-CA" sz="1200" dirty="0">
                <a:latin typeface="Open Sans" panose="020B0606030504020204" pitchFamily="34" charset="0"/>
                <a:ea typeface="Open Sans" panose="020B0606030504020204" pitchFamily="34" charset="0"/>
                <a:cs typeface="Open Sans" panose="020B0606030504020204" pitchFamily="34" charset="0"/>
              </a:rPr>
              <a:t>, M.-A., Lefrançois, D. et </a:t>
            </a:r>
            <a:r>
              <a:rPr lang="fr-CA" sz="1200" dirty="0" err="1">
                <a:latin typeface="Open Sans" panose="020B0606030504020204" pitchFamily="34" charset="0"/>
                <a:ea typeface="Open Sans" panose="020B0606030504020204" pitchFamily="34" charset="0"/>
                <a:cs typeface="Open Sans" panose="020B0606030504020204" pitchFamily="34" charset="0"/>
              </a:rPr>
              <a:t>Falaize</a:t>
            </a:r>
            <a:r>
              <a:rPr lang="fr-CA" sz="1200" dirty="0">
                <a:latin typeface="Open Sans" panose="020B0606030504020204" pitchFamily="34" charset="0"/>
                <a:ea typeface="Open Sans" panose="020B0606030504020204" pitchFamily="34" charset="0"/>
                <a:cs typeface="Open Sans" panose="020B0606030504020204" pitchFamily="34" charset="0"/>
              </a:rPr>
              <a:t>, B. (2022). Objets difficiles, thèmes sensibles et enseignement des sciences humaines et sociales. Fides éducation.</a:t>
            </a:r>
          </a:p>
          <a:p>
            <a:endParaRPr lang="fr-CA" sz="1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05774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8" name="Group 8"/>
          <p:cNvGrpSpPr/>
          <p:nvPr/>
        </p:nvGrpSpPr>
        <p:grpSpPr>
          <a:xfrm>
            <a:off x="96539" y="2861566"/>
            <a:ext cx="9047460" cy="3927357"/>
            <a:chOff x="0" y="0"/>
            <a:chExt cx="3371559" cy="1453394"/>
          </a:xfrm>
        </p:grpSpPr>
        <p:sp>
          <p:nvSpPr>
            <p:cNvPr id="9" name="Freeform 9"/>
            <p:cNvSpPr/>
            <p:nvPr/>
          </p:nvSpPr>
          <p:spPr>
            <a:xfrm>
              <a:off x="0" y="0"/>
              <a:ext cx="3371559" cy="1453394"/>
            </a:xfrm>
            <a:custGeom>
              <a:avLst/>
              <a:gdLst/>
              <a:ahLst/>
              <a:cxnLst/>
              <a:rect l="l" t="t" r="r" b="b"/>
              <a:pathLst>
                <a:path w="3335997" h="1453394">
                  <a:moveTo>
                    <a:pt x="0" y="0"/>
                  </a:moveTo>
                  <a:lnTo>
                    <a:pt x="3335997" y="0"/>
                  </a:lnTo>
                  <a:lnTo>
                    <a:pt x="3335997" y="1453394"/>
                  </a:lnTo>
                  <a:lnTo>
                    <a:pt x="0" y="1453394"/>
                  </a:lnTo>
                  <a:close/>
                </a:path>
              </a:pathLst>
            </a:custGeom>
            <a:solidFill>
              <a:schemeClr val="bg1">
                <a:alpha val="65882"/>
              </a:schemeClr>
            </a:solidFill>
          </p:spPr>
          <p:txBody>
            <a:bodyPr/>
            <a:lstStyle/>
            <a:p>
              <a:endParaRPr lang="fr-FR" dirty="0"/>
            </a:p>
          </p:txBody>
        </p:sp>
      </p:grpSp>
      <p:sp>
        <p:nvSpPr>
          <p:cNvPr id="10" name="TextBox 10"/>
          <p:cNvSpPr txBox="1"/>
          <p:nvPr/>
        </p:nvSpPr>
        <p:spPr>
          <a:xfrm>
            <a:off x="215049" y="3038720"/>
            <a:ext cx="8928951" cy="3656386"/>
          </a:xfrm>
          <a:prstGeom prst="rect">
            <a:avLst/>
          </a:prstGeom>
        </p:spPr>
        <p:txBody>
          <a:bodyPr wrap="square" lIns="0" tIns="0" rIns="0" bIns="0" rtlCol="0" anchor="t">
            <a:spAutoFit/>
          </a:bodyPr>
          <a:lstStyle/>
          <a:p>
            <a:pPr marL="321465" indent="-321465">
              <a:lnSpc>
                <a:spcPts val="1792"/>
              </a:lnSpc>
              <a:buFont typeface="+mj-lt"/>
              <a:buAutoNum type="arabicPeriod"/>
            </a:pPr>
            <a:r>
              <a:rPr lang="fr-CA" sz="1500" dirty="0">
                <a:latin typeface="Open Sans" panose="020B0606030504020204" pitchFamily="34" charset="0"/>
                <a:ea typeface="Open Sans" panose="020B0606030504020204" pitchFamily="34" charset="0"/>
                <a:cs typeface="Open Sans" panose="020B0606030504020204" pitchFamily="34" charset="0"/>
              </a:rPr>
              <a:t>Encercle les deux éléments que le gouvernement canadien désire organiser:</a:t>
            </a:r>
          </a:p>
          <a:p>
            <a:pPr marL="321465" indent="-321465">
              <a:lnSpc>
                <a:spcPts val="1792"/>
              </a:lnSpc>
              <a:buFont typeface="+mj-lt"/>
              <a:buAutoNum type="arabicPeriod"/>
            </a:pPr>
            <a:endParaRPr lang="fr-CA" sz="15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marL="321465" indent="-321465">
              <a:lnSpc>
                <a:spcPts val="1792"/>
              </a:lnSpc>
              <a:buFont typeface="+mj-lt"/>
              <a:buAutoNum type="arabicPeriod"/>
            </a:pPr>
            <a:endParaRPr lang="fr-CA" sz="15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marL="342900" indent="-342900">
              <a:lnSpc>
                <a:spcPts val="1792"/>
              </a:lnSpc>
              <a:spcAft>
                <a:spcPts val="600"/>
              </a:spcAft>
              <a:buFont typeface="+mj-lt"/>
              <a:buAutoNum type="arabicPeriod"/>
            </a:pPr>
            <a:endParaRPr lang="fr-CA" sz="15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marL="321465" indent="-321465">
              <a:lnSpc>
                <a:spcPts val="1792"/>
              </a:lnSpc>
              <a:spcAft>
                <a:spcPts val="600"/>
              </a:spcAft>
              <a:buFont typeface="+mj-lt"/>
              <a:buAutoNum type="arabicPeriod"/>
            </a:pPr>
            <a:r>
              <a:rPr lang="fr-CA" sz="1500" dirty="0">
                <a:latin typeface="Open Sans" panose="020B0606030504020204" pitchFamily="34" charset="0"/>
                <a:ea typeface="Open Sans" panose="020B0606030504020204" pitchFamily="34" charset="0"/>
                <a:cs typeface="Open Sans" panose="020B0606030504020204" pitchFamily="34" charset="0"/>
              </a:rPr>
              <a:t>Peux-tu nommer un établissement de soins de santé dans ta communauté? _____________________</a:t>
            </a:r>
            <a:endParaRPr lang="fr-CA"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marL="321465" indent="-321465">
              <a:lnSpc>
                <a:spcPts val="1792"/>
              </a:lnSpc>
              <a:spcAft>
                <a:spcPts val="600"/>
              </a:spcAft>
              <a:buFont typeface="+mj-lt"/>
              <a:buAutoNum type="arabicPeriod"/>
            </a:pPr>
            <a:r>
              <a:rPr lang="fr-CA" sz="1500" dirty="0">
                <a:latin typeface="Open Sans" panose="020B0606030504020204" pitchFamily="34" charset="0"/>
                <a:ea typeface="Open Sans" panose="020B0606030504020204" pitchFamily="34" charset="0"/>
                <a:cs typeface="Open Sans" panose="020B0606030504020204" pitchFamily="34" charset="0"/>
              </a:rPr>
              <a:t>Peux-tu nommer un établissement scolaire dans ta communauté?</a:t>
            </a:r>
            <a:r>
              <a:rPr lang="fr-CA"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 </a:t>
            </a:r>
            <a:r>
              <a:rPr lang="fr-CA" sz="1500" dirty="0">
                <a:latin typeface="Open Sans" panose="020B0606030504020204" pitchFamily="34" charset="0"/>
                <a:ea typeface="Open Sans" panose="020B0606030504020204" pitchFamily="34" charset="0"/>
                <a:cs typeface="Open Sans" panose="020B0606030504020204" pitchFamily="34" charset="0"/>
              </a:rPr>
              <a:t>_____________________________</a:t>
            </a:r>
          </a:p>
          <a:p>
            <a:pPr marL="321465" indent="-321465">
              <a:lnSpc>
                <a:spcPts val="1792"/>
              </a:lnSpc>
              <a:spcAft>
                <a:spcPts val="600"/>
              </a:spcAft>
              <a:buFont typeface="+mj-lt"/>
              <a:buAutoNum type="arabicPeriod"/>
            </a:pPr>
            <a:r>
              <a:rPr lang="fr-CA" sz="1500" dirty="0">
                <a:latin typeface="Open Sans" panose="020B0606030504020204" pitchFamily="34" charset="0"/>
                <a:ea typeface="Open Sans" panose="020B0606030504020204" pitchFamily="34" charset="0"/>
                <a:cs typeface="Open Sans" panose="020B0606030504020204" pitchFamily="34" charset="0"/>
              </a:rPr>
              <a:t>Quelle est la langue que tu parles à la maison? ________________________________________________</a:t>
            </a:r>
          </a:p>
          <a:p>
            <a:pPr marL="321465" indent="-321465">
              <a:lnSpc>
                <a:spcPts val="1792"/>
              </a:lnSpc>
              <a:spcAft>
                <a:spcPts val="600"/>
              </a:spcAft>
              <a:buFont typeface="+mj-lt"/>
              <a:buAutoNum type="arabicPeriod"/>
            </a:pPr>
            <a:r>
              <a:rPr lang="fr-CA" sz="1500" dirty="0">
                <a:latin typeface="Open Sans" panose="020B0606030504020204" pitchFamily="34" charset="0"/>
                <a:ea typeface="Open Sans" panose="020B0606030504020204" pitchFamily="34" charset="0"/>
                <a:cs typeface="Open Sans" panose="020B0606030504020204" pitchFamily="34" charset="0"/>
              </a:rPr>
              <a:t>Quelle est la langue que le représentant canadien parle? __________________________________</a:t>
            </a:r>
          </a:p>
          <a:p>
            <a:pPr marL="321465" indent="-321465">
              <a:lnSpc>
                <a:spcPts val="1792"/>
              </a:lnSpc>
              <a:spcAft>
                <a:spcPts val="600"/>
              </a:spcAft>
              <a:buFont typeface="+mj-lt"/>
              <a:buAutoNum type="arabicPeriod"/>
            </a:pPr>
            <a:r>
              <a:rPr lang="fr-CA" sz="1500" dirty="0">
                <a:latin typeface="Open Sans" panose="020B0606030504020204" pitchFamily="34" charset="0"/>
                <a:ea typeface="Open Sans" panose="020B0606030504020204" pitchFamily="34" charset="0"/>
                <a:cs typeface="Open Sans" panose="020B0606030504020204" pitchFamily="34" charset="0"/>
              </a:rPr>
              <a:t>A) Crois-tu que le représentant canadien et les Inuit se comprenaient bien?</a:t>
            </a:r>
          </a:p>
          <a:p>
            <a:pPr>
              <a:lnSpc>
                <a:spcPts val="1792"/>
              </a:lnSpc>
            </a:pPr>
            <a:r>
              <a:rPr lang="fr-CA" sz="15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	OUI </a:t>
            </a:r>
            <a:r>
              <a:rPr lang="fr-CA"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r>
              <a:rPr lang="fr-CA" sz="15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NON</a:t>
            </a:r>
            <a:r>
              <a:rPr lang="fr-CA"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p>
          <a:p>
            <a:pPr>
              <a:lnSpc>
                <a:spcPts val="1792"/>
              </a:lnSpc>
            </a:pPr>
            <a:endParaRPr lang="fr-CA" sz="1500" dirty="0">
              <a:latin typeface="Open Sans" panose="020B0606030504020204" pitchFamily="34" charset="0"/>
              <a:ea typeface="Open Sans" panose="020B0606030504020204" pitchFamily="34" charset="0"/>
              <a:cs typeface="Open Sans" panose="020B0606030504020204" pitchFamily="34" charset="0"/>
            </a:endParaRPr>
          </a:p>
          <a:p>
            <a:pPr>
              <a:lnSpc>
                <a:spcPct val="150000"/>
              </a:lnSpc>
            </a:pPr>
            <a:r>
              <a:rPr lang="fr-CA" sz="1500" dirty="0">
                <a:latin typeface="Open Sans" panose="020B0606030504020204" pitchFamily="34" charset="0"/>
                <a:ea typeface="Open Sans" panose="020B0606030504020204" pitchFamily="34" charset="0"/>
                <a:cs typeface="Open Sans" panose="020B0606030504020204" pitchFamily="34" charset="0"/>
              </a:rPr>
              <a:t>B) Pourquoi? _________________________________________________________________________________________</a:t>
            </a:r>
          </a:p>
          <a:p>
            <a:pPr>
              <a:lnSpc>
                <a:spcPct val="150000"/>
              </a:lnSpc>
            </a:pPr>
            <a:r>
              <a:rPr lang="fr-CA" sz="1500" dirty="0">
                <a:latin typeface="Open Sans" panose="020B0606030504020204" pitchFamily="34" charset="0"/>
                <a:ea typeface="Open Sans" panose="020B0606030504020204" pitchFamily="34" charset="0"/>
                <a:cs typeface="Open Sans" panose="020B0606030504020204" pitchFamily="34" charset="0"/>
              </a:rPr>
              <a:t>_______________________________________________________________________________________________________</a:t>
            </a:r>
          </a:p>
        </p:txBody>
      </p:sp>
      <p:sp>
        <p:nvSpPr>
          <p:cNvPr id="12" name="TextBox 12"/>
          <p:cNvSpPr txBox="1"/>
          <p:nvPr/>
        </p:nvSpPr>
        <p:spPr>
          <a:xfrm>
            <a:off x="3326195" y="69077"/>
            <a:ext cx="4929313" cy="1057341"/>
          </a:xfrm>
          <a:prstGeom prst="rect">
            <a:avLst/>
          </a:prstGeom>
        </p:spPr>
        <p:txBody>
          <a:bodyPr wrap="square" lIns="0" tIns="0" rIns="0" bIns="0" rtlCol="0" anchor="t">
            <a:spAutoFit/>
          </a:bodyPr>
          <a:lstStyle/>
          <a:p>
            <a:pPr algn="ctr">
              <a:lnSpc>
                <a:spcPts val="4331"/>
              </a:lnSpc>
            </a:pPr>
            <a:r>
              <a:rPr lang="en-US" sz="2400" dirty="0">
                <a:solidFill>
                  <a:srgbClr val="1E6090"/>
                </a:solidFill>
                <a:latin typeface="League Spartan"/>
              </a:rPr>
              <a:t>Le Canada </a:t>
            </a:r>
            <a:r>
              <a:rPr lang="en-US" sz="2400" dirty="0" err="1">
                <a:solidFill>
                  <a:srgbClr val="1E6090"/>
                </a:solidFill>
                <a:latin typeface="League Spartan"/>
              </a:rPr>
              <a:t>prend</a:t>
            </a:r>
            <a:r>
              <a:rPr lang="en-US" sz="2400" dirty="0">
                <a:solidFill>
                  <a:srgbClr val="1E6090"/>
                </a:solidFill>
                <a:latin typeface="League Spartan"/>
              </a:rPr>
              <a:t> en </a:t>
            </a:r>
          </a:p>
          <a:p>
            <a:pPr algn="ctr">
              <a:lnSpc>
                <a:spcPts val="4331"/>
              </a:lnSpc>
            </a:pPr>
            <a:r>
              <a:rPr lang="en-US" sz="2400" dirty="0">
                <a:solidFill>
                  <a:srgbClr val="1E6090"/>
                </a:solidFill>
                <a:latin typeface="League Spartan"/>
              </a:rPr>
              <a:t>charge le </a:t>
            </a:r>
            <a:r>
              <a:rPr lang="en-US" sz="2400" dirty="0" err="1">
                <a:solidFill>
                  <a:srgbClr val="1E6090"/>
                </a:solidFill>
                <a:latin typeface="League Spartan"/>
              </a:rPr>
              <a:t>territoire</a:t>
            </a:r>
            <a:r>
              <a:rPr lang="en-US" sz="2400" dirty="0">
                <a:solidFill>
                  <a:srgbClr val="1E6090"/>
                </a:solidFill>
                <a:latin typeface="League Spartan"/>
              </a:rPr>
              <a:t> </a:t>
            </a:r>
            <a:r>
              <a:rPr lang="en-US" sz="1800" dirty="0">
                <a:solidFill>
                  <a:srgbClr val="1E6090"/>
                </a:solidFill>
                <a:latin typeface="League Spartan"/>
              </a:rPr>
              <a:t>(1939)</a:t>
            </a:r>
          </a:p>
        </p:txBody>
      </p:sp>
      <p:pic>
        <p:nvPicPr>
          <p:cNvPr id="13" name="Picture 13"/>
          <p:cNvPicPr>
            <a:picLocks noChangeAspect="1"/>
          </p:cNvPicPr>
          <p:nvPr/>
        </p:nvPicPr>
        <p:blipFill>
          <a:blip r:embed="rId3"/>
          <a:srcRect b="65223"/>
          <a:stretch>
            <a:fillRect/>
          </a:stretch>
        </p:blipFill>
        <p:spPr>
          <a:xfrm>
            <a:off x="7901902" y="818413"/>
            <a:ext cx="1242098" cy="364763"/>
          </a:xfrm>
          <a:prstGeom prst="rect">
            <a:avLst/>
          </a:prstGeom>
        </p:spPr>
      </p:pic>
      <p:pic>
        <p:nvPicPr>
          <p:cNvPr id="14" name="Picture 14"/>
          <p:cNvPicPr>
            <a:picLocks noChangeAspect="1"/>
          </p:cNvPicPr>
          <p:nvPr/>
        </p:nvPicPr>
        <p:blipFill>
          <a:blip r:embed="rId3"/>
          <a:srcRect t="70969" r="91"/>
          <a:stretch>
            <a:fillRect/>
          </a:stretch>
        </p:blipFill>
        <p:spPr>
          <a:xfrm>
            <a:off x="7903030" y="1183180"/>
            <a:ext cx="1240967" cy="304497"/>
          </a:xfrm>
          <a:prstGeom prst="rect">
            <a:avLst/>
          </a:prstGeom>
        </p:spPr>
      </p:pic>
      <p:graphicFrame>
        <p:nvGraphicFramePr>
          <p:cNvPr id="23" name="Tableau 23">
            <a:extLst>
              <a:ext uri="{FF2B5EF4-FFF2-40B4-BE49-F238E27FC236}">
                <a16:creationId xmlns:a16="http://schemas.microsoft.com/office/drawing/2014/main" id="{731F4469-8DAF-C680-E20D-FB6A9AF9BB17}"/>
              </a:ext>
            </a:extLst>
          </p:cNvPr>
          <p:cNvGraphicFramePr>
            <a:graphicFrameLocks noGrp="1"/>
          </p:cNvGraphicFramePr>
          <p:nvPr>
            <p:extLst>
              <p:ext uri="{D42A27DB-BD31-4B8C-83A1-F6EECF244321}">
                <p14:modId xmlns:p14="http://schemas.microsoft.com/office/powerpoint/2010/main" val="1215795968"/>
              </p:ext>
            </p:extLst>
          </p:nvPr>
        </p:nvGraphicFramePr>
        <p:xfrm>
          <a:off x="494378" y="3261093"/>
          <a:ext cx="3421294" cy="677241"/>
        </p:xfrm>
        <a:graphic>
          <a:graphicData uri="http://schemas.openxmlformats.org/drawingml/2006/table">
            <a:tbl>
              <a:tblPr firstRow="1" bandRow="1">
                <a:tableStyleId>{5C22544A-7EE6-4342-B048-85BDC9FD1C3A}</a:tableStyleId>
              </a:tblPr>
              <a:tblGrid>
                <a:gridCol w="1527590">
                  <a:extLst>
                    <a:ext uri="{9D8B030D-6E8A-4147-A177-3AD203B41FA5}">
                      <a16:colId xmlns:a16="http://schemas.microsoft.com/office/drawing/2014/main" val="409011812"/>
                    </a:ext>
                  </a:extLst>
                </a:gridCol>
                <a:gridCol w="1893704">
                  <a:extLst>
                    <a:ext uri="{9D8B030D-6E8A-4147-A177-3AD203B41FA5}">
                      <a16:colId xmlns:a16="http://schemas.microsoft.com/office/drawing/2014/main" val="2404381473"/>
                    </a:ext>
                  </a:extLst>
                </a:gridCol>
              </a:tblGrid>
              <a:tr h="362915">
                <a:tc>
                  <a:txBody>
                    <a:bodyPr/>
                    <a:lstStyle/>
                    <a:p>
                      <a:r>
                        <a:rPr lang="fr-CA" sz="1500" dirty="0"/>
                        <a:t>Hôpitaux</a:t>
                      </a:r>
                    </a:p>
                  </a:txBody>
                  <a:tcPr marL="85725" marR="85725" marT="42863" marB="42863"/>
                </a:tc>
                <a:tc>
                  <a:txBody>
                    <a:bodyPr/>
                    <a:lstStyle/>
                    <a:p>
                      <a:r>
                        <a:rPr lang="fr-CA" sz="1500" dirty="0"/>
                        <a:t>Équipes sportives</a:t>
                      </a:r>
                    </a:p>
                  </a:txBody>
                  <a:tcPr marL="85725" marR="85725" marT="42863" marB="42863"/>
                </a:tc>
                <a:extLst>
                  <a:ext uri="{0D108BD9-81ED-4DB2-BD59-A6C34878D82A}">
                    <a16:rowId xmlns:a16="http://schemas.microsoft.com/office/drawing/2014/main" val="522635416"/>
                  </a:ext>
                </a:extLst>
              </a:tr>
              <a:tr h="314325">
                <a:tc>
                  <a:txBody>
                    <a:bodyPr/>
                    <a:lstStyle/>
                    <a:p>
                      <a:r>
                        <a:rPr lang="fr-CA" sz="1500" dirty="0"/>
                        <a:t>Culture</a:t>
                      </a:r>
                    </a:p>
                  </a:txBody>
                  <a:tcPr marL="85725" marR="85725" marT="42863" marB="42863"/>
                </a:tc>
                <a:tc>
                  <a:txBody>
                    <a:bodyPr/>
                    <a:lstStyle/>
                    <a:p>
                      <a:r>
                        <a:rPr lang="fr-CA" sz="1500" dirty="0"/>
                        <a:t>Écoles</a:t>
                      </a:r>
                    </a:p>
                  </a:txBody>
                  <a:tcPr marL="85725" marR="85725" marT="42863" marB="42863"/>
                </a:tc>
                <a:extLst>
                  <a:ext uri="{0D108BD9-81ED-4DB2-BD59-A6C34878D82A}">
                    <a16:rowId xmlns:a16="http://schemas.microsoft.com/office/drawing/2014/main" val="4190616800"/>
                  </a:ext>
                </a:extLst>
              </a:tr>
            </a:tbl>
          </a:graphicData>
        </a:graphic>
      </p:graphicFrame>
      <p:sp>
        <p:nvSpPr>
          <p:cNvPr id="28" name="Rectangle 27">
            <a:extLst>
              <a:ext uri="{FF2B5EF4-FFF2-40B4-BE49-F238E27FC236}">
                <a16:creationId xmlns:a16="http://schemas.microsoft.com/office/drawing/2014/main" id="{FAD1CEFA-5ED4-9242-58DD-BB04D2A99C55}"/>
              </a:ext>
            </a:extLst>
          </p:cNvPr>
          <p:cNvSpPr/>
          <p:nvPr/>
        </p:nvSpPr>
        <p:spPr>
          <a:xfrm flipV="1">
            <a:off x="1631229" y="5616724"/>
            <a:ext cx="101250" cy="7590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9" name="Rectangle 28">
            <a:extLst>
              <a:ext uri="{FF2B5EF4-FFF2-40B4-BE49-F238E27FC236}">
                <a16:creationId xmlns:a16="http://schemas.microsoft.com/office/drawing/2014/main" id="{C209327D-1F98-C720-D2B2-5A2A468F1A97}"/>
              </a:ext>
            </a:extLst>
          </p:cNvPr>
          <p:cNvSpPr/>
          <p:nvPr/>
        </p:nvSpPr>
        <p:spPr>
          <a:xfrm>
            <a:off x="3066018" y="5591378"/>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pic>
        <p:nvPicPr>
          <p:cNvPr id="33" name="Image 32">
            <a:extLst>
              <a:ext uri="{FF2B5EF4-FFF2-40B4-BE49-F238E27FC236}">
                <a16:creationId xmlns:a16="http://schemas.microsoft.com/office/drawing/2014/main" id="{DD755F55-6DFB-9664-B98E-722269CA7A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593" y="203401"/>
            <a:ext cx="3501208" cy="26581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7" name="Bulle rectangulaire 26">
            <a:extLst>
              <a:ext uri="{FF2B5EF4-FFF2-40B4-BE49-F238E27FC236}">
                <a16:creationId xmlns:a16="http://schemas.microsoft.com/office/drawing/2014/main" id="{77D31225-84E9-3737-F771-EF4CA9D66E31}"/>
              </a:ext>
            </a:extLst>
          </p:cNvPr>
          <p:cNvSpPr/>
          <p:nvPr/>
        </p:nvSpPr>
        <p:spPr>
          <a:xfrm>
            <a:off x="3915672" y="1230421"/>
            <a:ext cx="3986230" cy="1329708"/>
          </a:xfrm>
          <a:prstGeom prst="wedgeRectCallout">
            <a:avLst>
              <a:gd name="adj1" fmla="val -74171"/>
              <a:gd name="adj2" fmla="val -65550"/>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00" dirty="0">
              <a:solidFill>
                <a:srgbClr val="000000"/>
              </a:solidFill>
              <a:latin typeface="Open Sans Light"/>
            </a:endParaRPr>
          </a:p>
          <a:p>
            <a:pPr algn="ctr"/>
            <a:r>
              <a:rPr lang="fr-CA" sz="1500" dirty="0">
                <a:solidFill>
                  <a:srgbClr val="000000"/>
                </a:solidFill>
                <a:latin typeface="Open Sans Light"/>
              </a:rPr>
              <a:t>Je suis un représentant du gouvernement canadien. Je vais m’installer sur le territoire inuit pour organiser les soins de santé et l’éducation. Nous allons créer des infrastructures, mais je connais peu la culture inuit et l’inuktitut.</a:t>
            </a:r>
          </a:p>
          <a:p>
            <a:pPr algn="ctr"/>
            <a:endParaRPr lang="fr-CA" sz="1500" dirty="0"/>
          </a:p>
        </p:txBody>
      </p:sp>
      <p:sp>
        <p:nvSpPr>
          <p:cNvPr id="5" name="Multiplication 4">
            <a:extLst>
              <a:ext uri="{FF2B5EF4-FFF2-40B4-BE49-F238E27FC236}">
                <a16:creationId xmlns:a16="http://schemas.microsoft.com/office/drawing/2014/main" id="{81A37EE7-2D8B-BB4E-9D72-8E37C7F9F98E}"/>
              </a:ext>
            </a:extLst>
          </p:cNvPr>
          <p:cNvSpPr/>
          <p:nvPr/>
        </p:nvSpPr>
        <p:spPr>
          <a:xfrm>
            <a:off x="3915672" y="5425808"/>
            <a:ext cx="97408" cy="10125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6" name="Ellipse 5">
            <a:extLst>
              <a:ext uri="{FF2B5EF4-FFF2-40B4-BE49-F238E27FC236}">
                <a16:creationId xmlns:a16="http://schemas.microsoft.com/office/drawing/2014/main" id="{E1F5C6C5-A98C-EA6B-D8D2-FF155FA04C89}"/>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9A7C65A1-35DB-9059-9671-9C1D6BE15A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2737" y="754529"/>
            <a:ext cx="4717772" cy="33044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2"/>
          <p:cNvSpPr txBox="1"/>
          <p:nvPr/>
        </p:nvSpPr>
        <p:spPr>
          <a:xfrm>
            <a:off x="1616105" y="126209"/>
            <a:ext cx="6072445" cy="568682"/>
          </a:xfrm>
          <a:prstGeom prst="rect">
            <a:avLst/>
          </a:prstGeom>
        </p:spPr>
        <p:txBody>
          <a:bodyPr lIns="0" tIns="0" rIns="0" bIns="0" rtlCol="0" anchor="t">
            <a:spAutoFit/>
          </a:bodyPr>
          <a:lstStyle/>
          <a:p>
            <a:pPr algn="ctr">
              <a:lnSpc>
                <a:spcPts val="4594"/>
              </a:lnSpc>
            </a:pPr>
            <a:r>
              <a:rPr lang="en-US" sz="3281" dirty="0">
                <a:solidFill>
                  <a:srgbClr val="1E6090"/>
                </a:solidFill>
                <a:latin typeface="League Spartan"/>
              </a:rPr>
              <a:t>Les écoles </a:t>
            </a:r>
            <a:r>
              <a:rPr lang="en-US" sz="3281" dirty="0" err="1">
                <a:solidFill>
                  <a:srgbClr val="1E6090"/>
                </a:solidFill>
                <a:latin typeface="League Spartan"/>
              </a:rPr>
              <a:t>vers</a:t>
            </a:r>
            <a:r>
              <a:rPr lang="en-US" sz="3281" dirty="0">
                <a:solidFill>
                  <a:srgbClr val="1E6090"/>
                </a:solidFill>
                <a:latin typeface="League Spartan"/>
              </a:rPr>
              <a:t> 1950</a:t>
            </a:r>
          </a:p>
        </p:txBody>
      </p:sp>
      <p:grpSp>
        <p:nvGrpSpPr>
          <p:cNvPr id="4" name="Group 4"/>
          <p:cNvGrpSpPr/>
          <p:nvPr/>
        </p:nvGrpSpPr>
        <p:grpSpPr>
          <a:xfrm>
            <a:off x="164431" y="894743"/>
            <a:ext cx="3173341" cy="1901929"/>
            <a:chOff x="0" y="0"/>
            <a:chExt cx="7620000" cy="4347065"/>
          </a:xfrm>
        </p:grpSpPr>
        <p:sp>
          <p:nvSpPr>
            <p:cNvPr id="5" name="Freeform 5"/>
            <p:cNvSpPr/>
            <p:nvPr/>
          </p:nvSpPr>
          <p:spPr>
            <a:xfrm>
              <a:off x="0" y="0"/>
              <a:ext cx="7620000" cy="4347065"/>
            </a:xfrm>
            <a:custGeom>
              <a:avLst/>
              <a:gdLst/>
              <a:ahLst/>
              <a:cxnLst/>
              <a:rect l="l" t="t" r="r" b="b"/>
              <a:pathLst>
                <a:path w="7620000" h="4347065">
                  <a:moveTo>
                    <a:pt x="7620000" y="3488545"/>
                  </a:moveTo>
                  <a:lnTo>
                    <a:pt x="7620000" y="222250"/>
                  </a:lnTo>
                  <a:cubicBezTo>
                    <a:pt x="7620000" y="100330"/>
                    <a:pt x="7519670" y="0"/>
                    <a:pt x="7397750" y="0"/>
                  </a:cubicBezTo>
                  <a:lnTo>
                    <a:pt x="222250" y="0"/>
                  </a:lnTo>
                  <a:cubicBezTo>
                    <a:pt x="100330" y="0"/>
                    <a:pt x="0" y="100330"/>
                    <a:pt x="0" y="222250"/>
                  </a:cubicBezTo>
                  <a:lnTo>
                    <a:pt x="0" y="3487276"/>
                  </a:lnTo>
                  <a:cubicBezTo>
                    <a:pt x="0" y="3610465"/>
                    <a:pt x="100330" y="3709526"/>
                    <a:pt x="222250" y="3709526"/>
                  </a:cubicBezTo>
                  <a:lnTo>
                    <a:pt x="3547110" y="3709526"/>
                  </a:lnTo>
                  <a:lnTo>
                    <a:pt x="3808730" y="4347065"/>
                  </a:lnTo>
                  <a:lnTo>
                    <a:pt x="4070350" y="3709526"/>
                  </a:lnTo>
                  <a:lnTo>
                    <a:pt x="7395210" y="3709526"/>
                  </a:lnTo>
                  <a:cubicBezTo>
                    <a:pt x="7519670" y="3710795"/>
                    <a:pt x="7620000" y="3611735"/>
                    <a:pt x="7620000" y="3488545"/>
                  </a:cubicBezTo>
                  <a:lnTo>
                    <a:pt x="7620000" y="3488545"/>
                  </a:lnTo>
                  <a:close/>
                </a:path>
              </a:pathLst>
            </a:custGeom>
            <a:solidFill>
              <a:schemeClr val="accent1">
                <a:lumMod val="60000"/>
                <a:lumOff val="40000"/>
              </a:schemeClr>
            </a:solidFill>
          </p:spPr>
          <p:txBody>
            <a:bodyPr/>
            <a:lstStyle/>
            <a:p>
              <a:endParaRPr lang="fr-CA"/>
            </a:p>
          </p:txBody>
        </p:sp>
      </p:grpSp>
      <p:sp>
        <p:nvSpPr>
          <p:cNvPr id="6" name="TextBox 6"/>
          <p:cNvSpPr txBox="1"/>
          <p:nvPr/>
        </p:nvSpPr>
        <p:spPr>
          <a:xfrm>
            <a:off x="304908" y="1051245"/>
            <a:ext cx="2763704" cy="1265731"/>
          </a:xfrm>
          <a:prstGeom prst="rect">
            <a:avLst/>
          </a:prstGeom>
        </p:spPr>
        <p:txBody>
          <a:bodyPr wrap="square" lIns="0" tIns="0" rIns="0" bIns="0" rtlCol="0" anchor="t">
            <a:spAutoFit/>
          </a:bodyPr>
          <a:lstStyle/>
          <a:p>
            <a:pPr algn="ctr">
              <a:lnSpc>
                <a:spcPts val="2005"/>
              </a:lnSpc>
            </a:pPr>
            <a:r>
              <a:rPr lang="fr-FR" sz="1433" dirty="0">
                <a:solidFill>
                  <a:srgbClr val="000000"/>
                </a:solidFill>
                <a:latin typeface="Open Sans Light"/>
              </a:rPr>
              <a:t>Chaque communauté avait une école gérée par des Oblats ou par des missionnaires catholiques. C’était aussi eux qui enseignaient.</a:t>
            </a:r>
          </a:p>
        </p:txBody>
      </p:sp>
      <p:grpSp>
        <p:nvGrpSpPr>
          <p:cNvPr id="7" name="Group 7"/>
          <p:cNvGrpSpPr/>
          <p:nvPr/>
        </p:nvGrpSpPr>
        <p:grpSpPr>
          <a:xfrm>
            <a:off x="1" y="4422957"/>
            <a:ext cx="9143997" cy="2435044"/>
            <a:chOff x="0" y="83946"/>
            <a:chExt cx="4305110" cy="801512"/>
          </a:xfrm>
        </p:grpSpPr>
        <p:sp>
          <p:nvSpPr>
            <p:cNvPr id="8" name="Freeform 8"/>
            <p:cNvSpPr/>
            <p:nvPr/>
          </p:nvSpPr>
          <p:spPr>
            <a:xfrm>
              <a:off x="0" y="83946"/>
              <a:ext cx="4305110" cy="801512"/>
            </a:xfrm>
            <a:custGeom>
              <a:avLst/>
              <a:gdLst/>
              <a:ahLst/>
              <a:cxnLst/>
              <a:rect l="l" t="t" r="r" b="b"/>
              <a:pathLst>
                <a:path w="4305110" h="885458">
                  <a:moveTo>
                    <a:pt x="0" y="0"/>
                  </a:moveTo>
                  <a:lnTo>
                    <a:pt x="4305110" y="0"/>
                  </a:lnTo>
                  <a:lnTo>
                    <a:pt x="4305110" y="885458"/>
                  </a:lnTo>
                  <a:lnTo>
                    <a:pt x="0" y="885458"/>
                  </a:lnTo>
                  <a:close/>
                </a:path>
              </a:pathLst>
            </a:custGeom>
            <a:solidFill>
              <a:schemeClr val="bg1">
                <a:alpha val="65882"/>
              </a:schemeClr>
            </a:solidFill>
          </p:spPr>
          <p:txBody>
            <a:bodyPr/>
            <a:lstStyle/>
            <a:p>
              <a:endParaRPr lang="fr-FR"/>
            </a:p>
          </p:txBody>
        </p:sp>
      </p:grpSp>
      <p:sp>
        <p:nvSpPr>
          <p:cNvPr id="9" name="TextBox 9"/>
          <p:cNvSpPr txBox="1"/>
          <p:nvPr/>
        </p:nvSpPr>
        <p:spPr>
          <a:xfrm>
            <a:off x="66724" y="4537240"/>
            <a:ext cx="9010549" cy="1780872"/>
          </a:xfrm>
          <a:prstGeom prst="rect">
            <a:avLst/>
          </a:prstGeom>
        </p:spPr>
        <p:txBody>
          <a:bodyPr wrap="square" lIns="0" tIns="0" rIns="0" bIns="0" rtlCol="0" anchor="t">
            <a:spAutoFit/>
          </a:bodyPr>
          <a:lstStyle/>
          <a:p>
            <a:pPr marL="321465" indent="-321465">
              <a:lnSpc>
                <a:spcPct val="200000"/>
              </a:lnSpc>
              <a:buFont typeface="+mj-lt"/>
              <a:buAutoNum type="arabicPeriod"/>
            </a:pPr>
            <a:r>
              <a:rPr lang="fr-CA" sz="1500" dirty="0">
                <a:latin typeface="Open Sans Light"/>
              </a:rPr>
              <a:t>Combien d’écoles y-a-t-il dans ta communauté aujourd’hui?  _________________________________________</a:t>
            </a:r>
            <a:endParaRPr lang="fr-CA" sz="1500" b="1" i="1" u="sng" dirty="0">
              <a:solidFill>
                <a:srgbClr val="C00000"/>
              </a:solidFill>
              <a:latin typeface="Open Sans Light"/>
            </a:endParaRPr>
          </a:p>
          <a:p>
            <a:pPr marL="321465" indent="-321465">
              <a:lnSpc>
                <a:spcPct val="200000"/>
              </a:lnSpc>
              <a:buFont typeface="+mj-lt"/>
              <a:buAutoNum type="arabicPeriod"/>
            </a:pPr>
            <a:r>
              <a:rPr lang="fr-CA" sz="1500" dirty="0">
                <a:latin typeface="Open Sans Light"/>
              </a:rPr>
              <a:t>Qui gère ton école? _____________________________________________</a:t>
            </a:r>
          </a:p>
          <a:p>
            <a:pPr marL="321465" indent="-321465">
              <a:lnSpc>
                <a:spcPct val="200000"/>
              </a:lnSpc>
              <a:buFont typeface="+mj-lt"/>
              <a:buAutoNum type="arabicPeriod"/>
            </a:pPr>
            <a:r>
              <a:rPr lang="fr-CA" sz="1500" dirty="0">
                <a:latin typeface="Open Sans Light"/>
              </a:rPr>
              <a:t>Qui enseignait dans les écoles dans les années 1950?</a:t>
            </a:r>
            <a:r>
              <a:rPr lang="fr-CA" sz="1500" dirty="0">
                <a:solidFill>
                  <a:srgbClr val="FFFFFF"/>
                </a:solidFill>
                <a:latin typeface="Open Sans Light"/>
              </a:rPr>
              <a:t> </a:t>
            </a:r>
            <a:r>
              <a:rPr lang="fr-CA" sz="1500" dirty="0">
                <a:latin typeface="Open Sans Light"/>
              </a:rPr>
              <a:t>___________________________________________________</a:t>
            </a:r>
            <a:endParaRPr lang="fr-CA" sz="1500" b="1" i="1" u="sng" dirty="0">
              <a:latin typeface="Open Sans Light"/>
            </a:endParaRPr>
          </a:p>
          <a:p>
            <a:pPr marL="321465" indent="-321465">
              <a:lnSpc>
                <a:spcPct val="200000"/>
              </a:lnSpc>
              <a:buFont typeface="+mj-lt"/>
              <a:buAutoNum type="arabicPeriod"/>
            </a:pPr>
            <a:r>
              <a:rPr lang="fr-CA" sz="1500" dirty="0">
                <a:latin typeface="Open Sans Light"/>
              </a:rPr>
              <a:t>Qui est ton enseignant(e) aujourd’hui? ___________________________________________________________________</a:t>
            </a:r>
            <a:endParaRPr lang="fr-CA" sz="1500" b="1" u="sng" dirty="0">
              <a:solidFill>
                <a:srgbClr val="FFFFFF"/>
              </a:solidFill>
              <a:latin typeface="Open Sans Light"/>
            </a:endParaRPr>
          </a:p>
        </p:txBody>
      </p:sp>
      <p:pic>
        <p:nvPicPr>
          <p:cNvPr id="15" name="Picture 15"/>
          <p:cNvPicPr>
            <a:picLocks noChangeAspect="1"/>
          </p:cNvPicPr>
          <p:nvPr/>
        </p:nvPicPr>
        <p:blipFill>
          <a:blip r:embed="rId4"/>
          <a:srcRect/>
          <a:stretch>
            <a:fillRect/>
          </a:stretch>
        </p:blipFill>
        <p:spPr>
          <a:xfrm>
            <a:off x="66724" y="2316976"/>
            <a:ext cx="2111168" cy="2105981"/>
          </a:xfrm>
          <a:prstGeom prst="rect">
            <a:avLst/>
          </a:prstGeom>
        </p:spPr>
      </p:pic>
      <p:sp>
        <p:nvSpPr>
          <p:cNvPr id="11" name="Ellipse 10">
            <a:extLst>
              <a:ext uri="{FF2B5EF4-FFF2-40B4-BE49-F238E27FC236}">
                <a16:creationId xmlns:a16="http://schemas.microsoft.com/office/drawing/2014/main" id="{5DFA9D95-B5D5-2502-0263-F80FAA39BB5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30</a:t>
            </a:r>
          </a:p>
        </p:txBody>
      </p:sp>
      <p:sp>
        <p:nvSpPr>
          <p:cNvPr id="12" name="Autre processus 11">
            <a:extLst>
              <a:ext uri="{FF2B5EF4-FFF2-40B4-BE49-F238E27FC236}">
                <a16:creationId xmlns:a16="http://schemas.microsoft.com/office/drawing/2014/main" id="{1A9AAEEB-E0DC-08B5-8865-70C222CE990B}"/>
              </a:ext>
            </a:extLst>
          </p:cNvPr>
          <p:cNvSpPr/>
          <p:nvPr/>
        </p:nvSpPr>
        <p:spPr>
          <a:xfrm>
            <a:off x="4108725" y="3928523"/>
            <a:ext cx="382993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latin typeface="Open Sans" panose="020B0606030504020204" pitchFamily="34" charset="0"/>
                <a:ea typeface="Open Sans" panose="020B0606030504020204" pitchFamily="34" charset="0"/>
                <a:cs typeface="Open Sans" panose="020B0606030504020204" pitchFamily="34" charset="0"/>
              </a:rPr>
              <a:t>L’école fédérale de </a:t>
            </a:r>
            <a:r>
              <a:rPr lang="fr-FR" sz="1600" dirty="0" err="1">
                <a:latin typeface="Open Sans" panose="020B0606030504020204" pitchFamily="34" charset="0"/>
                <a:ea typeface="Open Sans" panose="020B0606030504020204" pitchFamily="34" charset="0"/>
                <a:cs typeface="Open Sans" panose="020B0606030504020204" pitchFamily="34" charset="0"/>
              </a:rPr>
              <a:t>Puvirnituq</a:t>
            </a:r>
            <a:r>
              <a:rPr lang="fr-FR" sz="1600" dirty="0">
                <a:latin typeface="Open Sans" panose="020B0606030504020204" pitchFamily="34" charset="0"/>
                <a:ea typeface="Open Sans" panose="020B0606030504020204" pitchFamily="34" charset="0"/>
                <a:cs typeface="Open Sans" panose="020B0606030504020204" pitchFamily="34" charset="0"/>
              </a:rPr>
              <a:t> en 1960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5" name="Group 5"/>
          <p:cNvGrpSpPr/>
          <p:nvPr/>
        </p:nvGrpSpPr>
        <p:grpSpPr>
          <a:xfrm>
            <a:off x="0" y="4701054"/>
            <a:ext cx="9144000" cy="2156946"/>
            <a:chOff x="0" y="0"/>
            <a:chExt cx="6163047" cy="1740067"/>
          </a:xfrm>
        </p:grpSpPr>
        <p:sp>
          <p:nvSpPr>
            <p:cNvPr id="6" name="Freeform 6"/>
            <p:cNvSpPr/>
            <p:nvPr/>
          </p:nvSpPr>
          <p:spPr>
            <a:xfrm>
              <a:off x="0" y="0"/>
              <a:ext cx="6163047" cy="1740067"/>
            </a:xfrm>
            <a:custGeom>
              <a:avLst/>
              <a:gdLst/>
              <a:ahLst/>
              <a:cxnLst/>
              <a:rect l="l" t="t" r="r" b="b"/>
              <a:pathLst>
                <a:path w="6163047" h="1740067">
                  <a:moveTo>
                    <a:pt x="0" y="0"/>
                  </a:moveTo>
                  <a:lnTo>
                    <a:pt x="6163047" y="0"/>
                  </a:lnTo>
                  <a:lnTo>
                    <a:pt x="6163047" y="1740067"/>
                  </a:lnTo>
                  <a:lnTo>
                    <a:pt x="0" y="1740067"/>
                  </a:lnTo>
                  <a:close/>
                </a:path>
              </a:pathLst>
            </a:custGeom>
            <a:solidFill>
              <a:schemeClr val="bg1"/>
            </a:solidFill>
          </p:spPr>
          <p:txBody>
            <a:bodyPr/>
            <a:lstStyle/>
            <a:p>
              <a:endParaRPr lang="fr-FR"/>
            </a:p>
          </p:txBody>
        </p:sp>
      </p:grpSp>
      <p:sp>
        <p:nvSpPr>
          <p:cNvPr id="7" name="TextBox 7"/>
          <p:cNvSpPr txBox="1"/>
          <p:nvPr/>
        </p:nvSpPr>
        <p:spPr>
          <a:xfrm>
            <a:off x="146919" y="4836278"/>
            <a:ext cx="8877376" cy="1348061"/>
          </a:xfrm>
          <a:prstGeom prst="rect">
            <a:avLst/>
          </a:prstGeom>
        </p:spPr>
        <p:txBody>
          <a:bodyPr wrap="square" lIns="0" tIns="0" rIns="0" bIns="0" rtlCol="0" anchor="t">
            <a:spAutoFit/>
          </a:bodyPr>
          <a:lstStyle/>
          <a:p>
            <a:pPr marL="342900" indent="-342900">
              <a:lnSpc>
                <a:spcPct val="150000"/>
              </a:lnSpc>
              <a:buAutoNum type="arabicPeriod"/>
            </a:pP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Observe les documents. Quelles sont les différences entre le premier et le second village?</a:t>
            </a:r>
          </a:p>
          <a:p>
            <a:pPr marL="342900" indent="-342900">
              <a:lnSpc>
                <a:spcPct val="150000"/>
              </a:lnSpc>
              <a:buAutoNum type="arabicPeriod"/>
            </a:pPr>
            <a:endPar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nSpc>
                <a:spcPct val="150000"/>
              </a:lnSpc>
            </a:pP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________________________________________________________________________________________________</a:t>
            </a:r>
          </a:p>
          <a:p>
            <a:pPr>
              <a:lnSpc>
                <a:spcPct val="150000"/>
              </a:lnSpc>
            </a:pP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________________________________________________________________________________________________</a:t>
            </a:r>
          </a:p>
        </p:txBody>
      </p:sp>
      <p:sp>
        <p:nvSpPr>
          <p:cNvPr id="9" name="TextBox 9"/>
          <p:cNvSpPr txBox="1"/>
          <p:nvPr/>
        </p:nvSpPr>
        <p:spPr>
          <a:xfrm>
            <a:off x="1036327" y="103865"/>
            <a:ext cx="7067948" cy="1090940"/>
          </a:xfrm>
          <a:prstGeom prst="rect">
            <a:avLst/>
          </a:prstGeom>
        </p:spPr>
        <p:txBody>
          <a:bodyPr wrap="square" lIns="0" tIns="0" rIns="0" bIns="0" rtlCol="0" anchor="t">
            <a:spAutoFit/>
          </a:bodyPr>
          <a:lstStyle/>
          <a:p>
            <a:pPr algn="ctr">
              <a:lnSpc>
                <a:spcPts val="4376"/>
              </a:lnSpc>
            </a:pPr>
            <a:r>
              <a:rPr lang="en-US" sz="3126" dirty="0">
                <a:solidFill>
                  <a:srgbClr val="1E6090"/>
                </a:solidFill>
                <a:latin typeface="Open Sans Extra Bold"/>
              </a:rPr>
              <a:t>Les </a:t>
            </a:r>
            <a:r>
              <a:rPr lang="en-US" sz="3126" dirty="0" err="1">
                <a:solidFill>
                  <a:srgbClr val="1E6090"/>
                </a:solidFill>
                <a:latin typeface="Open Sans Extra Bold"/>
              </a:rPr>
              <a:t>changements</a:t>
            </a:r>
            <a:r>
              <a:rPr lang="en-US" sz="3126" dirty="0">
                <a:solidFill>
                  <a:srgbClr val="1E6090"/>
                </a:solidFill>
                <a:latin typeface="Open Sans Extra Bold"/>
              </a:rPr>
              <a:t> dans les </a:t>
            </a:r>
            <a:r>
              <a:rPr lang="en-US" sz="3126" dirty="0" err="1">
                <a:solidFill>
                  <a:srgbClr val="1E6090"/>
                </a:solidFill>
                <a:latin typeface="Open Sans Extra Bold"/>
              </a:rPr>
              <a:t>communautés</a:t>
            </a:r>
            <a:endParaRPr lang="en-US" sz="3126" dirty="0">
              <a:solidFill>
                <a:srgbClr val="1E6090"/>
              </a:solidFill>
              <a:latin typeface="Open Sans Extra Bold"/>
            </a:endParaRPr>
          </a:p>
        </p:txBody>
      </p:sp>
      <p:pic>
        <p:nvPicPr>
          <p:cNvPr id="10" name="Picture 10"/>
          <p:cNvPicPr>
            <a:picLocks noChangeAspect="1"/>
          </p:cNvPicPr>
          <p:nvPr/>
        </p:nvPicPr>
        <p:blipFill>
          <a:blip r:embed="rId3"/>
          <a:srcRect t="34857" r="91" b="30596"/>
          <a:stretch>
            <a:fillRect/>
          </a:stretch>
        </p:blipFill>
        <p:spPr>
          <a:xfrm>
            <a:off x="7870198" y="622471"/>
            <a:ext cx="1240967" cy="362342"/>
          </a:xfrm>
          <a:prstGeom prst="rect">
            <a:avLst/>
          </a:prstGeom>
        </p:spPr>
      </p:pic>
      <p:pic>
        <p:nvPicPr>
          <p:cNvPr id="23" name="Image 22">
            <a:extLst>
              <a:ext uri="{FF2B5EF4-FFF2-40B4-BE49-F238E27FC236}">
                <a16:creationId xmlns:a16="http://schemas.microsoft.com/office/drawing/2014/main" id="{7A571175-008A-247F-BF4D-4602338EF2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455" y="1218272"/>
            <a:ext cx="3245630" cy="25806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 11">
            <a:extLst>
              <a:ext uri="{FF2B5EF4-FFF2-40B4-BE49-F238E27FC236}">
                <a16:creationId xmlns:a16="http://schemas.microsoft.com/office/drawing/2014/main" id="{5C4284F2-EA45-3A69-0B6C-10815E3A61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37761" y="1158425"/>
            <a:ext cx="3170300" cy="33962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Ellipse 12">
            <a:extLst>
              <a:ext uri="{FF2B5EF4-FFF2-40B4-BE49-F238E27FC236}">
                <a16:creationId xmlns:a16="http://schemas.microsoft.com/office/drawing/2014/main" id="{A8303E9D-0361-BA06-A444-9F374B945C51}"/>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31</a:t>
            </a:r>
          </a:p>
        </p:txBody>
      </p:sp>
      <p:grpSp>
        <p:nvGrpSpPr>
          <p:cNvPr id="3" name="Group 3"/>
          <p:cNvGrpSpPr/>
          <p:nvPr/>
        </p:nvGrpSpPr>
        <p:grpSpPr>
          <a:xfrm>
            <a:off x="6612647" y="1203398"/>
            <a:ext cx="2411648" cy="2717659"/>
            <a:chOff x="0" y="0"/>
            <a:chExt cx="6350000" cy="5603518"/>
          </a:xfrm>
        </p:grpSpPr>
        <p:sp>
          <p:nvSpPr>
            <p:cNvPr id="4" name="Freeform 4"/>
            <p:cNvSpPr/>
            <p:nvPr/>
          </p:nvSpPr>
          <p:spPr>
            <a:xfrm>
              <a:off x="0" y="0"/>
              <a:ext cx="6350000" cy="5603518"/>
            </a:xfrm>
            <a:custGeom>
              <a:avLst/>
              <a:gdLst/>
              <a:ahLst/>
              <a:cxnLst/>
              <a:rect l="l" t="t" r="r" b="b"/>
              <a:pathLst>
                <a:path w="6350000" h="5603518">
                  <a:moveTo>
                    <a:pt x="6350000" y="439420"/>
                  </a:moveTo>
                  <a:lnTo>
                    <a:pt x="6350000" y="3916958"/>
                  </a:lnTo>
                  <a:cubicBezTo>
                    <a:pt x="6350000" y="4159528"/>
                    <a:pt x="6153150" y="4356378"/>
                    <a:pt x="5910580" y="4356378"/>
                  </a:cubicBezTo>
                  <a:lnTo>
                    <a:pt x="1780540" y="4356378"/>
                  </a:lnTo>
                  <a:cubicBezTo>
                    <a:pt x="1925320" y="4783098"/>
                    <a:pt x="2146300" y="5185688"/>
                    <a:pt x="2298700" y="5603518"/>
                  </a:cubicBezTo>
                  <a:cubicBezTo>
                    <a:pt x="2123440" y="5349518"/>
                    <a:pt x="1510030" y="4833898"/>
                    <a:pt x="1162050" y="4356378"/>
                  </a:cubicBezTo>
                  <a:lnTo>
                    <a:pt x="439420" y="4356378"/>
                  </a:lnTo>
                  <a:cubicBezTo>
                    <a:pt x="196850" y="4356378"/>
                    <a:pt x="0" y="4159528"/>
                    <a:pt x="0" y="3916958"/>
                  </a:cubicBezTo>
                  <a:lnTo>
                    <a:pt x="0" y="439420"/>
                  </a:lnTo>
                  <a:cubicBezTo>
                    <a:pt x="0" y="196850"/>
                    <a:pt x="196850" y="0"/>
                    <a:pt x="439420" y="0"/>
                  </a:cubicBezTo>
                  <a:lnTo>
                    <a:pt x="5910580" y="0"/>
                  </a:lnTo>
                  <a:cubicBezTo>
                    <a:pt x="6153150" y="0"/>
                    <a:pt x="6350000" y="196850"/>
                    <a:pt x="6350000" y="439420"/>
                  </a:cubicBezTo>
                  <a:close/>
                </a:path>
              </a:pathLst>
            </a:custGeom>
            <a:solidFill>
              <a:srgbClr val="9AA7B2"/>
            </a:solidFill>
          </p:spPr>
          <p:txBody>
            <a:bodyPr/>
            <a:lstStyle/>
            <a:p>
              <a:endParaRPr lang="fr-CA"/>
            </a:p>
          </p:txBody>
        </p:sp>
      </p:grpSp>
      <p:sp>
        <p:nvSpPr>
          <p:cNvPr id="8" name="TextBox 8"/>
          <p:cNvSpPr txBox="1"/>
          <p:nvPr/>
        </p:nvSpPr>
        <p:spPr>
          <a:xfrm>
            <a:off x="6705323" y="1492354"/>
            <a:ext cx="2318972" cy="1508105"/>
          </a:xfrm>
          <a:prstGeom prst="rect">
            <a:avLst/>
          </a:prstGeom>
        </p:spPr>
        <p:txBody>
          <a:bodyPr wrap="square" lIns="0" tIns="0" rIns="0" bIns="0" rtlCol="0" anchor="t">
            <a:spAutoFit/>
          </a:bodyPr>
          <a:lstStyle/>
          <a:p>
            <a:r>
              <a:rPr lang="fr-CA" sz="1400" dirty="0">
                <a:latin typeface="Open Sans" panose="020B0606030504020204" pitchFamily="34" charset="0"/>
                <a:ea typeface="Open Sans" panose="020B0606030504020204" pitchFamily="34" charset="0"/>
                <a:cs typeface="Open Sans" panose="020B0606030504020204" pitchFamily="34" charset="0"/>
              </a:rPr>
              <a:t>Dès 1960, il y a de plus en plus de </a:t>
            </a:r>
            <a:r>
              <a:rPr lang="fr-CA" sz="1400" dirty="0" err="1">
                <a:latin typeface="Open Sans" panose="020B0606030504020204" pitchFamily="34" charset="0"/>
                <a:ea typeface="Open Sans" panose="020B0606030504020204" pitchFamily="34" charset="0"/>
                <a:cs typeface="Open Sans" panose="020B0606030504020204" pitchFamily="34" charset="0"/>
              </a:rPr>
              <a:t>qallunaat</a:t>
            </a:r>
            <a:r>
              <a:rPr lang="fr-CA" sz="1400" dirty="0">
                <a:latin typeface="Open Sans" panose="020B0606030504020204" pitchFamily="34" charset="0"/>
                <a:ea typeface="Open Sans" panose="020B0606030504020204" pitchFamily="34" charset="0"/>
                <a:cs typeface="Open Sans" panose="020B0606030504020204" pitchFamily="34" charset="0"/>
              </a:rPr>
              <a:t> au Nunavik alors que l’école devient obligatoire. Les </a:t>
            </a:r>
            <a:r>
              <a:rPr lang="fr-CA" sz="1400" dirty="0" err="1">
                <a:latin typeface="Open Sans" panose="020B0606030504020204" pitchFamily="34" charset="0"/>
                <a:ea typeface="Open Sans" panose="020B0606030504020204" pitchFamily="34" charset="0"/>
                <a:cs typeface="Open Sans" panose="020B0606030504020204" pitchFamily="34" charset="0"/>
              </a:rPr>
              <a:t>qallunaat</a:t>
            </a:r>
            <a:r>
              <a:rPr lang="fr-CA" sz="1400" dirty="0">
                <a:latin typeface="Open Sans" panose="020B0606030504020204" pitchFamily="34" charset="0"/>
                <a:ea typeface="Open Sans" panose="020B0606030504020204" pitchFamily="34" charset="0"/>
                <a:cs typeface="Open Sans" panose="020B0606030504020204" pitchFamily="34" charset="0"/>
              </a:rPr>
              <a:t> construisent des immeubles et des maisons préfabriquées</a:t>
            </a:r>
          </a:p>
        </p:txBody>
      </p:sp>
      <p:pic>
        <p:nvPicPr>
          <p:cNvPr id="16" name="Picture 16"/>
          <p:cNvPicPr>
            <a:picLocks noChangeAspect="1"/>
          </p:cNvPicPr>
          <p:nvPr/>
        </p:nvPicPr>
        <p:blipFill rotWithShape="1">
          <a:blip r:embed="rId6"/>
          <a:srcRect b="8352"/>
          <a:stretch/>
        </p:blipFill>
        <p:spPr>
          <a:xfrm>
            <a:off x="6945478" y="2856548"/>
            <a:ext cx="2156890" cy="1869669"/>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0" name="Freeform 8">
            <a:extLst>
              <a:ext uri="{FF2B5EF4-FFF2-40B4-BE49-F238E27FC236}">
                <a16:creationId xmlns:a16="http://schemas.microsoft.com/office/drawing/2014/main" id="{07085AD1-F56C-6AE2-966B-529577D36CC2}"/>
              </a:ext>
            </a:extLst>
          </p:cNvPr>
          <p:cNvSpPr/>
          <p:nvPr/>
        </p:nvSpPr>
        <p:spPr>
          <a:xfrm>
            <a:off x="1" y="4422957"/>
            <a:ext cx="9143997" cy="2435044"/>
          </a:xfrm>
          <a:custGeom>
            <a:avLst/>
            <a:gdLst/>
            <a:ahLst/>
            <a:cxnLst/>
            <a:rect l="l" t="t" r="r" b="b"/>
            <a:pathLst>
              <a:path w="4305110" h="885458">
                <a:moveTo>
                  <a:pt x="0" y="0"/>
                </a:moveTo>
                <a:lnTo>
                  <a:pt x="4305110" y="0"/>
                </a:lnTo>
                <a:lnTo>
                  <a:pt x="4305110" y="885458"/>
                </a:lnTo>
                <a:lnTo>
                  <a:pt x="0" y="885458"/>
                </a:lnTo>
                <a:close/>
              </a:path>
            </a:pathLst>
          </a:custGeom>
          <a:solidFill>
            <a:schemeClr val="bg1"/>
          </a:solidFill>
        </p:spPr>
        <p:txBody>
          <a:bodyPr/>
          <a:lstStyle/>
          <a:p>
            <a:endParaRPr lang="fr-FR"/>
          </a:p>
        </p:txBody>
      </p:sp>
      <p:grpSp>
        <p:nvGrpSpPr>
          <p:cNvPr id="2" name="Group 2"/>
          <p:cNvGrpSpPr/>
          <p:nvPr/>
        </p:nvGrpSpPr>
        <p:grpSpPr>
          <a:xfrm>
            <a:off x="66071" y="624353"/>
            <a:ext cx="9011856" cy="1063098"/>
            <a:chOff x="0" y="0"/>
            <a:chExt cx="3924419" cy="278681"/>
          </a:xfrm>
        </p:grpSpPr>
        <p:sp>
          <p:nvSpPr>
            <p:cNvPr id="3" name="Freeform 3"/>
            <p:cNvSpPr/>
            <p:nvPr/>
          </p:nvSpPr>
          <p:spPr>
            <a:xfrm>
              <a:off x="0" y="0"/>
              <a:ext cx="3924419" cy="278681"/>
            </a:xfrm>
            <a:custGeom>
              <a:avLst/>
              <a:gdLst/>
              <a:ahLst/>
              <a:cxnLst/>
              <a:rect l="l" t="t" r="r" b="b"/>
              <a:pathLst>
                <a:path w="3924419" h="278681">
                  <a:moveTo>
                    <a:pt x="0" y="0"/>
                  </a:moveTo>
                  <a:lnTo>
                    <a:pt x="3924419" y="0"/>
                  </a:lnTo>
                  <a:lnTo>
                    <a:pt x="3924419" y="278681"/>
                  </a:lnTo>
                  <a:lnTo>
                    <a:pt x="0" y="278681"/>
                  </a:lnTo>
                  <a:close/>
                </a:path>
              </a:pathLst>
            </a:custGeom>
            <a:solidFill>
              <a:srgbClr val="B5E2E8"/>
            </a:solidFill>
          </p:spPr>
          <p:txBody>
            <a:bodyPr/>
            <a:lstStyle/>
            <a:p>
              <a:endParaRPr lang="fr-CA"/>
            </a:p>
          </p:txBody>
        </p:sp>
      </p:grpSp>
      <p:pic>
        <p:nvPicPr>
          <p:cNvPr id="4" name="Picture 4"/>
          <p:cNvPicPr>
            <a:picLocks noChangeAspect="1"/>
          </p:cNvPicPr>
          <p:nvPr/>
        </p:nvPicPr>
        <p:blipFill>
          <a:blip r:embed="rId3"/>
          <a:srcRect r="2424" b="31124"/>
          <a:stretch>
            <a:fillRect/>
          </a:stretch>
        </p:blipFill>
        <p:spPr>
          <a:xfrm>
            <a:off x="7911786" y="1704139"/>
            <a:ext cx="1211979" cy="722420"/>
          </a:xfrm>
          <a:prstGeom prst="rect">
            <a:avLst/>
          </a:prstGeom>
        </p:spPr>
      </p:pic>
      <p:pic>
        <p:nvPicPr>
          <p:cNvPr id="5" name="Picture 5"/>
          <p:cNvPicPr>
            <a:picLocks noChangeAspect="1"/>
          </p:cNvPicPr>
          <p:nvPr/>
        </p:nvPicPr>
        <p:blipFill>
          <a:blip r:embed="rId4"/>
          <a:srcRect/>
          <a:stretch>
            <a:fillRect/>
          </a:stretch>
        </p:blipFill>
        <p:spPr>
          <a:xfrm>
            <a:off x="586965" y="1424700"/>
            <a:ext cx="4327307" cy="2992204"/>
          </a:xfrm>
          <a:prstGeom prst="rect">
            <a:avLst/>
          </a:prstGeom>
        </p:spPr>
      </p:pic>
      <p:grpSp>
        <p:nvGrpSpPr>
          <p:cNvPr id="6" name="Group 6"/>
          <p:cNvGrpSpPr/>
          <p:nvPr/>
        </p:nvGrpSpPr>
        <p:grpSpPr>
          <a:xfrm>
            <a:off x="4984167" y="1438106"/>
            <a:ext cx="1906075" cy="949093"/>
            <a:chOff x="-8821" y="-246018"/>
            <a:chExt cx="2710862" cy="1349821"/>
          </a:xfrm>
        </p:grpSpPr>
        <p:grpSp>
          <p:nvGrpSpPr>
            <p:cNvPr id="7" name="Group 7"/>
            <p:cNvGrpSpPr/>
            <p:nvPr/>
          </p:nvGrpSpPr>
          <p:grpSpPr>
            <a:xfrm>
              <a:off x="0" y="-246018"/>
              <a:ext cx="2702041" cy="1349821"/>
              <a:chOff x="0" y="-303739"/>
              <a:chExt cx="3335997" cy="1666518"/>
            </a:xfrm>
          </p:grpSpPr>
          <p:sp>
            <p:nvSpPr>
              <p:cNvPr id="8" name="Freeform 8"/>
              <p:cNvSpPr/>
              <p:nvPr/>
            </p:nvSpPr>
            <p:spPr>
              <a:xfrm>
                <a:off x="0" y="-303739"/>
                <a:ext cx="3335997" cy="1666518"/>
              </a:xfrm>
              <a:custGeom>
                <a:avLst/>
                <a:gdLst/>
                <a:ahLst/>
                <a:cxnLst/>
                <a:rect l="l" t="t" r="r" b="b"/>
                <a:pathLst>
                  <a:path w="3335997" h="1134455">
                    <a:moveTo>
                      <a:pt x="0" y="0"/>
                    </a:moveTo>
                    <a:lnTo>
                      <a:pt x="3335997" y="0"/>
                    </a:lnTo>
                    <a:lnTo>
                      <a:pt x="3335997" y="1134455"/>
                    </a:lnTo>
                    <a:lnTo>
                      <a:pt x="0" y="1134455"/>
                    </a:lnTo>
                    <a:close/>
                  </a:path>
                </a:pathLst>
              </a:custGeom>
              <a:solidFill>
                <a:srgbClr val="1E6090"/>
              </a:solidFill>
            </p:spPr>
            <p:txBody>
              <a:bodyPr/>
              <a:lstStyle/>
              <a:p>
                <a:endParaRPr lang="fr-CA"/>
              </a:p>
            </p:txBody>
          </p:sp>
        </p:grpSp>
        <p:sp>
          <p:nvSpPr>
            <p:cNvPr id="9" name="TextBox 9"/>
            <p:cNvSpPr txBox="1"/>
            <p:nvPr/>
          </p:nvSpPr>
          <p:spPr>
            <a:xfrm>
              <a:off x="-8821" y="-177790"/>
              <a:ext cx="2584674" cy="1147117"/>
            </a:xfrm>
            <a:prstGeom prst="rect">
              <a:avLst/>
            </a:prstGeom>
          </p:spPr>
          <p:txBody>
            <a:bodyPr lIns="0" tIns="0" rIns="0" bIns="0" rtlCol="0" anchor="t">
              <a:spAutoFit/>
            </a:bodyPr>
            <a:lstStyle/>
            <a:p>
              <a:pPr algn="ctr">
                <a:lnSpc>
                  <a:spcPts val="1571"/>
                </a:lnSpc>
              </a:pPr>
              <a:r>
                <a:rPr lang="en-US" sz="1122" dirty="0">
                  <a:solidFill>
                    <a:srgbClr val="F7FBFF"/>
                  </a:solidFill>
                  <a:latin typeface="Open Sans Light Italics"/>
                </a:rPr>
                <a:t>Carte de Puvirnituq et </a:t>
              </a:r>
              <a:r>
                <a:rPr lang="en-US" sz="1122" dirty="0" err="1">
                  <a:solidFill>
                    <a:srgbClr val="F7FBFF"/>
                  </a:solidFill>
                  <a:latin typeface="Open Sans Light Italics"/>
                </a:rPr>
                <a:t>d’Ivujivik</a:t>
              </a:r>
              <a:r>
                <a:rPr lang="en-US" sz="1122" dirty="0">
                  <a:solidFill>
                    <a:srgbClr val="F7FBFF"/>
                  </a:solidFill>
                  <a:latin typeface="Open Sans Light Italics"/>
                </a:rPr>
                <a:t> </a:t>
              </a:r>
              <a:r>
                <a:rPr lang="en-US" sz="1122" dirty="0" err="1">
                  <a:solidFill>
                    <a:srgbClr val="F7FBFF"/>
                  </a:solidFill>
                  <a:latin typeface="Open Sans Light Italics"/>
                </a:rPr>
                <a:t>jusqu’à</a:t>
              </a:r>
              <a:r>
                <a:rPr lang="en-US" sz="1122" dirty="0">
                  <a:solidFill>
                    <a:srgbClr val="F7FBFF"/>
                  </a:solidFill>
                  <a:latin typeface="Open Sans Light Italics"/>
                </a:rPr>
                <a:t> Churchill, Manitoba. </a:t>
              </a:r>
            </a:p>
            <a:p>
              <a:pPr algn="ctr">
                <a:lnSpc>
                  <a:spcPts val="1571"/>
                </a:lnSpc>
              </a:pPr>
              <a:r>
                <a:rPr lang="en-US" sz="1122" dirty="0">
                  <a:solidFill>
                    <a:srgbClr val="F7FBFF"/>
                  </a:solidFill>
                  <a:latin typeface="Open Sans Light Italics"/>
                </a:rPr>
                <a:t>Environ 970 km</a:t>
              </a:r>
            </a:p>
          </p:txBody>
        </p:sp>
      </p:grpSp>
      <p:pic>
        <p:nvPicPr>
          <p:cNvPr id="15" name="Picture 15"/>
          <p:cNvPicPr>
            <a:picLocks noChangeAspect="1"/>
          </p:cNvPicPr>
          <p:nvPr/>
        </p:nvPicPr>
        <p:blipFill>
          <a:blip r:embed="rId5"/>
          <a:srcRect/>
          <a:stretch>
            <a:fillRect/>
          </a:stretch>
        </p:blipFill>
        <p:spPr>
          <a:xfrm>
            <a:off x="4914272" y="1919335"/>
            <a:ext cx="2991312" cy="2797200"/>
          </a:xfrm>
          <a:prstGeom prst="rect">
            <a:avLst/>
          </a:prstGeom>
        </p:spPr>
      </p:pic>
      <p:sp>
        <p:nvSpPr>
          <p:cNvPr id="16" name="TextBox 16"/>
          <p:cNvSpPr txBox="1"/>
          <p:nvPr/>
        </p:nvSpPr>
        <p:spPr>
          <a:xfrm>
            <a:off x="233285" y="704217"/>
            <a:ext cx="8844642" cy="654025"/>
          </a:xfrm>
          <a:prstGeom prst="rect">
            <a:avLst/>
          </a:prstGeom>
        </p:spPr>
        <p:txBody>
          <a:bodyPr wrap="square" lIns="0" tIns="0" rIns="0" bIns="0" rtlCol="0" anchor="t">
            <a:spAutoFit/>
          </a:bodyPr>
          <a:lstStyle/>
          <a:p>
            <a:pPr>
              <a:lnSpc>
                <a:spcPts val="1730"/>
              </a:lnSpc>
            </a:pPr>
            <a:r>
              <a:rPr lang="fr-CA" sz="1500" dirty="0">
                <a:solidFill>
                  <a:srgbClr val="000000"/>
                </a:solidFill>
                <a:latin typeface="Open Sans Light"/>
              </a:rPr>
              <a:t>Même si plusieurs écoles fédérales ouvrent au Nunavik, les élèves qui désirent poursuivre leurs études à la 7e année doivent se rendre à Churchill au Manitoba. Les élèves sont alors loin de leur famille pendant de longues périodes durant l’année scolaire.</a:t>
            </a:r>
          </a:p>
        </p:txBody>
      </p:sp>
      <p:sp>
        <p:nvSpPr>
          <p:cNvPr id="17" name="TextBox 17"/>
          <p:cNvSpPr txBox="1"/>
          <p:nvPr/>
        </p:nvSpPr>
        <p:spPr>
          <a:xfrm>
            <a:off x="132144" y="4460040"/>
            <a:ext cx="9011856" cy="2227726"/>
          </a:xfrm>
          <a:prstGeom prst="rect">
            <a:avLst/>
          </a:prstGeom>
        </p:spPr>
        <p:txBody>
          <a:bodyPr wrap="square" lIns="0" tIns="0" rIns="0" bIns="0" rtlCol="0" anchor="t">
            <a:spAutoFit/>
          </a:bodyPr>
          <a:lstStyle/>
          <a:p>
            <a:pPr marL="214310" indent="-214310">
              <a:lnSpc>
                <a:spcPct val="150000"/>
              </a:lnSpc>
              <a:buFont typeface="+mj-lt"/>
              <a:buAutoNum type="arabicPeriod"/>
            </a:pPr>
            <a:r>
              <a:rPr lang="fr-CA" sz="1400" dirty="0">
                <a:solidFill>
                  <a:srgbClr val="000000"/>
                </a:solidFill>
                <a:latin typeface="Open Sans"/>
              </a:rPr>
              <a:t>Combien de temps prends-tu pour te rendre à l’école le matin? ______________   kilomètres</a:t>
            </a:r>
          </a:p>
          <a:p>
            <a:pPr marL="214310" indent="-214310">
              <a:lnSpc>
                <a:spcPct val="150000"/>
              </a:lnSpc>
              <a:buFont typeface="+mj-lt"/>
              <a:buAutoNum type="arabicPeriod"/>
            </a:pPr>
            <a:r>
              <a:rPr lang="fr-CA" sz="1400" dirty="0">
                <a:solidFill>
                  <a:srgbClr val="000000"/>
                </a:solidFill>
                <a:latin typeface="Open Sans"/>
              </a:rPr>
              <a:t>Combien d’heures par jour passes-tu à l’école? ________________  heures</a:t>
            </a:r>
          </a:p>
          <a:p>
            <a:pPr marL="214310" indent="-214310">
              <a:lnSpc>
                <a:spcPct val="150000"/>
              </a:lnSpc>
              <a:buFont typeface="+mj-lt"/>
              <a:buAutoNum type="arabicPeriod"/>
            </a:pPr>
            <a:r>
              <a:rPr lang="fr-CA" sz="1400" dirty="0">
                <a:solidFill>
                  <a:srgbClr val="000000"/>
                </a:solidFill>
                <a:latin typeface="Open Sans"/>
              </a:rPr>
              <a:t>Quelles sont les principales différences entre avant et maintenant? _______________________________________  _____________________________________________________________________________________________________________</a:t>
            </a:r>
            <a:endParaRPr lang="fr-CA" sz="1400" i="1" u="sng" dirty="0">
              <a:solidFill>
                <a:srgbClr val="C00000"/>
              </a:solidFill>
              <a:latin typeface="Open Sans"/>
            </a:endParaRPr>
          </a:p>
          <a:p>
            <a:pPr marL="214310" indent="-214310">
              <a:lnSpc>
                <a:spcPct val="150000"/>
              </a:lnSpc>
              <a:buFont typeface="+mj-lt"/>
              <a:buAutoNum type="arabicPeriod"/>
            </a:pPr>
            <a:r>
              <a:rPr lang="fr-CA" sz="1400" dirty="0">
                <a:solidFill>
                  <a:srgbClr val="000000"/>
                </a:solidFill>
                <a:latin typeface="Open Sans"/>
              </a:rPr>
              <a:t>Aides-tu tes parents avec certaines tâches à la maison?        OUI             NON</a:t>
            </a:r>
          </a:p>
          <a:p>
            <a:pPr marL="214310" indent="-214310">
              <a:lnSpc>
                <a:spcPct val="150000"/>
              </a:lnSpc>
              <a:buFont typeface="+mj-lt"/>
              <a:buAutoNum type="arabicPeriod"/>
            </a:pPr>
            <a:r>
              <a:rPr lang="fr-CA" sz="1400" dirty="0">
                <a:solidFill>
                  <a:srgbClr val="000000"/>
                </a:solidFill>
                <a:latin typeface="Open Sans"/>
              </a:rPr>
              <a:t>A) Crois-tu que les élèves qui allaient à l’école à Churchill pouvaient aider leurs parents?      OUI           NON </a:t>
            </a:r>
          </a:p>
          <a:p>
            <a:pPr>
              <a:lnSpc>
                <a:spcPct val="150000"/>
              </a:lnSpc>
            </a:pPr>
            <a:r>
              <a:rPr lang="fr-CA" sz="1400" dirty="0">
                <a:solidFill>
                  <a:srgbClr val="000000"/>
                </a:solidFill>
                <a:latin typeface="Open Sans"/>
              </a:rPr>
              <a:t>    B) Pourquoi? _________________________________________________________________________________________</a:t>
            </a:r>
            <a:endParaRPr lang="fr-CA" sz="1200" i="1" u="sng" dirty="0">
              <a:solidFill>
                <a:srgbClr val="C00000"/>
              </a:solidFill>
              <a:latin typeface="Open Sans"/>
            </a:endParaRPr>
          </a:p>
        </p:txBody>
      </p:sp>
      <p:sp>
        <p:nvSpPr>
          <p:cNvPr id="18" name="TextBox 18"/>
          <p:cNvSpPr txBox="1"/>
          <p:nvPr/>
        </p:nvSpPr>
        <p:spPr>
          <a:xfrm>
            <a:off x="2370636" y="113850"/>
            <a:ext cx="4569940" cy="526683"/>
          </a:xfrm>
          <a:prstGeom prst="rect">
            <a:avLst/>
          </a:prstGeom>
        </p:spPr>
        <p:txBody>
          <a:bodyPr wrap="square" lIns="0" tIns="0" rIns="0" bIns="0" rtlCol="0" anchor="t">
            <a:spAutoFit/>
          </a:bodyPr>
          <a:lstStyle/>
          <a:p>
            <a:pPr algn="ctr">
              <a:lnSpc>
                <a:spcPts val="4376"/>
              </a:lnSpc>
            </a:pPr>
            <a:r>
              <a:rPr lang="fr-CA" sz="3126" dirty="0">
                <a:solidFill>
                  <a:srgbClr val="1E6090"/>
                </a:solidFill>
                <a:latin typeface="Open Sans Extra Bold"/>
              </a:rPr>
              <a:t>Le système scolaire</a:t>
            </a:r>
          </a:p>
        </p:txBody>
      </p:sp>
      <p:sp>
        <p:nvSpPr>
          <p:cNvPr id="23" name="Rectangle 22">
            <a:extLst>
              <a:ext uri="{FF2B5EF4-FFF2-40B4-BE49-F238E27FC236}">
                <a16:creationId xmlns:a16="http://schemas.microsoft.com/office/drawing/2014/main" id="{F1AF7E83-4A8E-CA2C-5DFD-2B8E984F8945}"/>
              </a:ext>
            </a:extLst>
          </p:cNvPr>
          <p:cNvSpPr/>
          <p:nvPr/>
        </p:nvSpPr>
        <p:spPr>
          <a:xfrm>
            <a:off x="5036009" y="5870462"/>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4" name="Rectangle 23">
            <a:extLst>
              <a:ext uri="{FF2B5EF4-FFF2-40B4-BE49-F238E27FC236}">
                <a16:creationId xmlns:a16="http://schemas.microsoft.com/office/drawing/2014/main" id="{DE1EE55C-9862-A1B6-651A-FBF89D7E94AE}"/>
              </a:ext>
            </a:extLst>
          </p:cNvPr>
          <p:cNvSpPr/>
          <p:nvPr/>
        </p:nvSpPr>
        <p:spPr>
          <a:xfrm>
            <a:off x="5986983" y="5863243"/>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5" name="Rectangle 24">
            <a:extLst>
              <a:ext uri="{FF2B5EF4-FFF2-40B4-BE49-F238E27FC236}">
                <a16:creationId xmlns:a16="http://schemas.microsoft.com/office/drawing/2014/main" id="{2523D71C-65C3-2640-3982-6F6731B16488}"/>
              </a:ext>
            </a:extLst>
          </p:cNvPr>
          <p:cNvSpPr/>
          <p:nvPr/>
        </p:nvSpPr>
        <p:spPr>
          <a:xfrm>
            <a:off x="7625601" y="6183022"/>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6" name="Rectangle 25">
            <a:extLst>
              <a:ext uri="{FF2B5EF4-FFF2-40B4-BE49-F238E27FC236}">
                <a16:creationId xmlns:a16="http://schemas.microsoft.com/office/drawing/2014/main" id="{435DA772-5373-07AE-0BC2-DD57294D4624}"/>
              </a:ext>
            </a:extLst>
          </p:cNvPr>
          <p:cNvSpPr/>
          <p:nvPr/>
        </p:nvSpPr>
        <p:spPr>
          <a:xfrm>
            <a:off x="8401760" y="6188979"/>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13" name="Ellipse 12">
            <a:extLst>
              <a:ext uri="{FF2B5EF4-FFF2-40B4-BE49-F238E27FC236}">
                <a16:creationId xmlns:a16="http://schemas.microsoft.com/office/drawing/2014/main" id="{B6361AD0-6E69-01BF-13F0-07574454041D}"/>
              </a:ext>
            </a:extLst>
          </p:cNvPr>
          <p:cNvSpPr/>
          <p:nvPr/>
        </p:nvSpPr>
        <p:spPr>
          <a:xfrm>
            <a:off x="8542145" y="6477478"/>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2874" y="637523"/>
            <a:ext cx="9144000" cy="1094459"/>
            <a:chOff x="0" y="0"/>
            <a:chExt cx="3279246" cy="433540"/>
          </a:xfrm>
        </p:grpSpPr>
        <p:sp>
          <p:nvSpPr>
            <p:cNvPr id="3" name="Freeform 3"/>
            <p:cNvSpPr/>
            <p:nvPr/>
          </p:nvSpPr>
          <p:spPr>
            <a:xfrm>
              <a:off x="0" y="0"/>
              <a:ext cx="3279246" cy="433540"/>
            </a:xfrm>
            <a:custGeom>
              <a:avLst/>
              <a:gdLst/>
              <a:ahLst/>
              <a:cxnLst/>
              <a:rect l="l" t="t" r="r" b="b"/>
              <a:pathLst>
                <a:path w="3279246" h="433540">
                  <a:moveTo>
                    <a:pt x="0" y="0"/>
                  </a:moveTo>
                  <a:lnTo>
                    <a:pt x="3279246" y="0"/>
                  </a:lnTo>
                  <a:lnTo>
                    <a:pt x="3279246" y="433540"/>
                  </a:lnTo>
                  <a:lnTo>
                    <a:pt x="0" y="433540"/>
                  </a:lnTo>
                  <a:close/>
                </a:path>
              </a:pathLst>
            </a:custGeom>
            <a:solidFill>
              <a:srgbClr val="B5E2E8"/>
            </a:solidFill>
          </p:spPr>
          <p:txBody>
            <a:bodyPr/>
            <a:lstStyle/>
            <a:p>
              <a:endParaRPr lang="fr-CA"/>
            </a:p>
          </p:txBody>
        </p:sp>
      </p:grpSp>
      <p:pic>
        <p:nvPicPr>
          <p:cNvPr id="4" name="Picture 4"/>
          <p:cNvPicPr>
            <a:picLocks noChangeAspect="1"/>
          </p:cNvPicPr>
          <p:nvPr/>
        </p:nvPicPr>
        <p:blipFill>
          <a:blip r:embed="rId3"/>
          <a:srcRect r="2424" b="31124"/>
          <a:stretch>
            <a:fillRect/>
          </a:stretch>
        </p:blipFill>
        <p:spPr>
          <a:xfrm>
            <a:off x="7932021" y="3997234"/>
            <a:ext cx="1211979" cy="722420"/>
          </a:xfrm>
          <a:prstGeom prst="rect">
            <a:avLst/>
          </a:prstGeom>
        </p:spPr>
      </p:pic>
      <p:grpSp>
        <p:nvGrpSpPr>
          <p:cNvPr id="5" name="Group 5"/>
          <p:cNvGrpSpPr/>
          <p:nvPr/>
        </p:nvGrpSpPr>
        <p:grpSpPr>
          <a:xfrm>
            <a:off x="-2" y="4958319"/>
            <a:ext cx="9144003" cy="1892422"/>
            <a:chOff x="-184641" y="0"/>
            <a:chExt cx="10030817" cy="2149678"/>
          </a:xfrm>
        </p:grpSpPr>
        <p:grpSp>
          <p:nvGrpSpPr>
            <p:cNvPr id="6" name="Group 6"/>
            <p:cNvGrpSpPr/>
            <p:nvPr/>
          </p:nvGrpSpPr>
          <p:grpSpPr>
            <a:xfrm>
              <a:off x="-184641" y="0"/>
              <a:ext cx="10030815" cy="2149678"/>
              <a:chOff x="-81498" y="0"/>
              <a:chExt cx="4427470" cy="948840"/>
            </a:xfrm>
          </p:grpSpPr>
          <p:sp>
            <p:nvSpPr>
              <p:cNvPr id="7" name="Freeform 7"/>
              <p:cNvSpPr/>
              <p:nvPr/>
            </p:nvSpPr>
            <p:spPr>
              <a:xfrm>
                <a:off x="-81498" y="0"/>
                <a:ext cx="4427470" cy="948840"/>
              </a:xfrm>
              <a:custGeom>
                <a:avLst/>
                <a:gdLst/>
                <a:ahLst/>
                <a:cxnLst/>
                <a:rect l="l" t="t" r="r" b="b"/>
                <a:pathLst>
                  <a:path w="4305110" h="885458">
                    <a:moveTo>
                      <a:pt x="0" y="0"/>
                    </a:moveTo>
                    <a:lnTo>
                      <a:pt x="4305110" y="0"/>
                    </a:lnTo>
                    <a:lnTo>
                      <a:pt x="4305110" y="885458"/>
                    </a:lnTo>
                    <a:lnTo>
                      <a:pt x="0" y="885458"/>
                    </a:lnTo>
                    <a:close/>
                  </a:path>
                </a:pathLst>
              </a:custGeom>
              <a:solidFill>
                <a:schemeClr val="bg1">
                  <a:alpha val="65882"/>
                </a:schemeClr>
              </a:solidFill>
            </p:spPr>
            <p:txBody>
              <a:bodyPr/>
              <a:lstStyle/>
              <a:p>
                <a:endParaRPr lang="fr-FR"/>
              </a:p>
            </p:txBody>
          </p:sp>
        </p:grpSp>
        <p:sp>
          <p:nvSpPr>
            <p:cNvPr id="8" name="TextBox 8"/>
            <p:cNvSpPr txBox="1"/>
            <p:nvPr/>
          </p:nvSpPr>
          <p:spPr>
            <a:xfrm>
              <a:off x="135413" y="215852"/>
              <a:ext cx="9710763" cy="1741086"/>
            </a:xfrm>
            <a:prstGeom prst="rect">
              <a:avLst/>
            </a:prstGeom>
          </p:spPr>
          <p:txBody>
            <a:bodyPr lIns="0" tIns="0" rIns="0" bIns="0" rtlCol="0" anchor="t">
              <a:spAutoFit/>
            </a:bodyPr>
            <a:lstStyle/>
            <a:p>
              <a:pPr marL="321465" indent="-321465">
                <a:lnSpc>
                  <a:spcPct val="150000"/>
                </a:lnSpc>
                <a:buFont typeface="+mj-lt"/>
                <a:buAutoNum type="arabicPeriod"/>
              </a:pPr>
              <a:r>
                <a:rPr lang="fr-CA" sz="1500" dirty="0">
                  <a:latin typeface="Open Sans" panose="020B0606030504020204" pitchFamily="34" charset="0"/>
                  <a:ea typeface="Open Sans" panose="020B0606030504020204" pitchFamily="34" charset="0"/>
                  <a:cs typeface="Open Sans" panose="020B0606030504020204" pitchFamily="34" charset="0"/>
                </a:rPr>
                <a:t>Peux-tu nommer des tâches que tu réalises avec tes parents? ___________________</a:t>
              </a:r>
            </a:p>
            <a:p>
              <a:pPr>
                <a:lnSpc>
                  <a:spcPct val="150000"/>
                </a:lnSpc>
              </a:pPr>
              <a:r>
                <a:rPr lang="fr-CA" sz="1500" dirty="0">
                  <a:latin typeface="Open Sans" panose="020B0606030504020204" pitchFamily="34" charset="0"/>
                  <a:ea typeface="Open Sans" panose="020B0606030504020204" pitchFamily="34" charset="0"/>
                  <a:cs typeface="Open Sans" panose="020B0606030504020204" pitchFamily="34" charset="0"/>
                </a:rPr>
                <a:t>      _________________________________________________________________________________________________</a:t>
              </a:r>
            </a:p>
            <a:p>
              <a:pPr>
                <a:lnSpc>
                  <a:spcPct val="150000"/>
                </a:lnSpc>
              </a:pPr>
              <a:endParaRPr lang="fr-CA" sz="800" i="1" u="sng"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marL="321469" indent="-321469">
                <a:lnSpc>
                  <a:spcPct val="150000"/>
                </a:lnSpc>
                <a:buFont typeface="+mj-lt"/>
                <a:buAutoNum type="arabicPeriod" startAt="2"/>
              </a:pPr>
              <a:r>
                <a:rPr lang="fr-CA" sz="1500" dirty="0">
                  <a:latin typeface="Open Sans" panose="020B0606030504020204" pitchFamily="34" charset="0"/>
                  <a:ea typeface="Open Sans" panose="020B0606030504020204" pitchFamily="34" charset="0"/>
                  <a:cs typeface="Open Sans" panose="020B0606030504020204" pitchFamily="34" charset="0"/>
                </a:rPr>
                <a:t>Peux-tu nommer des tâches que tu as vu quelqu’un de ta famille réaliser, mais pour lesquelles tu ne peux pas aider? _____________________________________________________________________</a:t>
              </a:r>
            </a:p>
          </p:txBody>
        </p:sp>
      </p:grpSp>
      <p:sp>
        <p:nvSpPr>
          <p:cNvPr id="27" name="TextBox 27"/>
          <p:cNvSpPr txBox="1"/>
          <p:nvPr/>
        </p:nvSpPr>
        <p:spPr>
          <a:xfrm>
            <a:off x="380866" y="685803"/>
            <a:ext cx="8408016" cy="899349"/>
          </a:xfrm>
          <a:prstGeom prst="rect">
            <a:avLst/>
          </a:prstGeom>
        </p:spPr>
        <p:txBody>
          <a:bodyPr wrap="square" lIns="0" tIns="0" rIns="0" bIns="0" rtlCol="0" anchor="t">
            <a:spAutoFit/>
          </a:bodyPr>
          <a:lstStyle/>
          <a:p>
            <a:pPr>
              <a:lnSpc>
                <a:spcPts val="2363"/>
              </a:lnSpc>
            </a:pPr>
            <a:r>
              <a:rPr lang="fr-CA" sz="1600" dirty="0">
                <a:solidFill>
                  <a:srgbClr val="000000"/>
                </a:solidFill>
                <a:latin typeface="Open Sans"/>
              </a:rPr>
              <a:t>Les élèves habitaient loin pour aller à l’école. Leurs parents n’avaient donc plus d’aide pour réaliser les tâches traditionnelles, ce qui mène à des changements dans le mode de vie des Inuit.</a:t>
            </a:r>
          </a:p>
        </p:txBody>
      </p:sp>
      <p:pic>
        <p:nvPicPr>
          <p:cNvPr id="30" name="Image 29">
            <a:extLst>
              <a:ext uri="{FF2B5EF4-FFF2-40B4-BE49-F238E27FC236}">
                <a16:creationId xmlns:a16="http://schemas.microsoft.com/office/drawing/2014/main" id="{3281BF1B-7D0B-31AA-BD7C-3036A62219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84461" y="2887748"/>
            <a:ext cx="2846432" cy="19461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Image 10">
            <a:extLst>
              <a:ext uri="{FF2B5EF4-FFF2-40B4-BE49-F238E27FC236}">
                <a16:creationId xmlns:a16="http://schemas.microsoft.com/office/drawing/2014/main" id="{95796988-D365-7F2D-2784-8F416384359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874" y="1672843"/>
            <a:ext cx="2911792" cy="19461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Image 14">
            <a:extLst>
              <a:ext uri="{FF2B5EF4-FFF2-40B4-BE49-F238E27FC236}">
                <a16:creationId xmlns:a16="http://schemas.microsoft.com/office/drawing/2014/main" id="{C8FC08DC-F95D-5D06-3366-7C47468E965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90689" y="1650768"/>
            <a:ext cx="3212142" cy="22100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Ellipse 9">
            <a:extLst>
              <a:ext uri="{FF2B5EF4-FFF2-40B4-BE49-F238E27FC236}">
                <a16:creationId xmlns:a16="http://schemas.microsoft.com/office/drawing/2014/main" id="{39DDC89C-E17E-17EA-0F37-A62C2BE7FF41}"/>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33</a:t>
            </a:r>
          </a:p>
        </p:txBody>
      </p:sp>
      <p:sp>
        <p:nvSpPr>
          <p:cNvPr id="12" name="Autre processus 11">
            <a:extLst>
              <a:ext uri="{FF2B5EF4-FFF2-40B4-BE49-F238E27FC236}">
                <a16:creationId xmlns:a16="http://schemas.microsoft.com/office/drawing/2014/main" id="{28997087-ADFD-C463-24B5-BD8A8BD28CF2}"/>
              </a:ext>
            </a:extLst>
          </p:cNvPr>
          <p:cNvSpPr/>
          <p:nvPr/>
        </p:nvSpPr>
        <p:spPr>
          <a:xfrm>
            <a:off x="144950" y="3548322"/>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latin typeface="Open Sans" panose="020B0606030504020204" pitchFamily="34" charset="0"/>
                <a:ea typeface="Open Sans" panose="020B0606030504020204" pitchFamily="34" charset="0"/>
                <a:cs typeface="Open Sans" panose="020B0606030504020204" pitchFamily="34" charset="0"/>
              </a:rPr>
              <a:t>Faire sécher les peaux</a:t>
            </a:r>
          </a:p>
        </p:txBody>
      </p:sp>
      <p:sp>
        <p:nvSpPr>
          <p:cNvPr id="13" name="Autre processus 12">
            <a:extLst>
              <a:ext uri="{FF2B5EF4-FFF2-40B4-BE49-F238E27FC236}">
                <a16:creationId xmlns:a16="http://schemas.microsoft.com/office/drawing/2014/main" id="{4EB44923-CCD7-C93B-9D08-F2FD94C6E763}"/>
              </a:ext>
            </a:extLst>
          </p:cNvPr>
          <p:cNvSpPr/>
          <p:nvPr/>
        </p:nvSpPr>
        <p:spPr>
          <a:xfrm>
            <a:off x="3165658" y="2605454"/>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latin typeface="Open Sans" panose="020B0606030504020204" pitchFamily="34" charset="0"/>
                <a:ea typeface="Open Sans" panose="020B0606030504020204" pitchFamily="34" charset="0"/>
                <a:cs typeface="Open Sans" panose="020B0606030504020204" pitchFamily="34" charset="0"/>
              </a:rPr>
              <a:t>Faire sécher les poissons</a:t>
            </a:r>
          </a:p>
        </p:txBody>
      </p:sp>
      <p:sp>
        <p:nvSpPr>
          <p:cNvPr id="14" name="Autre processus 13">
            <a:extLst>
              <a:ext uri="{FF2B5EF4-FFF2-40B4-BE49-F238E27FC236}">
                <a16:creationId xmlns:a16="http://schemas.microsoft.com/office/drawing/2014/main" id="{ECA516D2-4349-D5BD-DD68-F99945DA268F}"/>
              </a:ext>
            </a:extLst>
          </p:cNvPr>
          <p:cNvSpPr/>
          <p:nvPr/>
        </p:nvSpPr>
        <p:spPr>
          <a:xfrm>
            <a:off x="5944540" y="3804225"/>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latin typeface="Open Sans" panose="020B0606030504020204" pitchFamily="34" charset="0"/>
                <a:ea typeface="Open Sans" panose="020B0606030504020204" pitchFamily="34" charset="0"/>
                <a:cs typeface="Open Sans" panose="020B0606030504020204" pitchFamily="34" charset="0"/>
              </a:rPr>
              <a:t>Faire des bottes</a:t>
            </a:r>
          </a:p>
        </p:txBody>
      </p:sp>
      <p:sp>
        <p:nvSpPr>
          <p:cNvPr id="9" name="TextBox 18">
            <a:extLst>
              <a:ext uri="{FF2B5EF4-FFF2-40B4-BE49-F238E27FC236}">
                <a16:creationId xmlns:a16="http://schemas.microsoft.com/office/drawing/2014/main" id="{57906B44-9A47-BD2D-1A8C-853F1E4545F9}"/>
              </a:ext>
            </a:extLst>
          </p:cNvPr>
          <p:cNvSpPr txBox="1"/>
          <p:nvPr/>
        </p:nvSpPr>
        <p:spPr>
          <a:xfrm>
            <a:off x="2426761" y="175453"/>
            <a:ext cx="4569940" cy="526683"/>
          </a:xfrm>
          <a:prstGeom prst="rect">
            <a:avLst/>
          </a:prstGeom>
        </p:spPr>
        <p:txBody>
          <a:bodyPr wrap="square" lIns="0" tIns="0" rIns="0" bIns="0" rtlCol="0" anchor="t">
            <a:spAutoFit/>
          </a:bodyPr>
          <a:lstStyle/>
          <a:p>
            <a:pPr algn="ctr">
              <a:lnSpc>
                <a:spcPts val="4376"/>
              </a:lnSpc>
            </a:pPr>
            <a:r>
              <a:rPr lang="fr-CA" sz="3126" dirty="0">
                <a:solidFill>
                  <a:srgbClr val="1E6090"/>
                </a:solidFill>
                <a:latin typeface="Open Sans Extra Bold"/>
              </a:rPr>
              <a:t>Le système scolaire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11" name="Picture 11"/>
          <p:cNvPicPr>
            <a:picLocks noChangeAspect="1"/>
          </p:cNvPicPr>
          <p:nvPr/>
        </p:nvPicPr>
        <p:blipFill>
          <a:blip r:embed="rId3"/>
          <a:srcRect b="63381"/>
          <a:stretch>
            <a:fillRect/>
          </a:stretch>
        </p:blipFill>
        <p:spPr>
          <a:xfrm>
            <a:off x="7917819" y="493761"/>
            <a:ext cx="1242098" cy="384083"/>
          </a:xfrm>
          <a:prstGeom prst="rect">
            <a:avLst/>
          </a:prstGeom>
        </p:spPr>
      </p:pic>
      <p:pic>
        <p:nvPicPr>
          <p:cNvPr id="12" name="Picture 12"/>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b="25119"/>
          <a:stretch/>
        </p:blipFill>
        <p:spPr>
          <a:xfrm>
            <a:off x="2454710" y="5793658"/>
            <a:ext cx="979459" cy="1064342"/>
          </a:xfrm>
          <a:prstGeom prst="rect">
            <a:avLst/>
          </a:prstGeom>
        </p:spPr>
      </p:pic>
      <p:grpSp>
        <p:nvGrpSpPr>
          <p:cNvPr id="13" name="Group 13"/>
          <p:cNvGrpSpPr/>
          <p:nvPr/>
        </p:nvGrpSpPr>
        <p:grpSpPr>
          <a:xfrm>
            <a:off x="1" y="4363559"/>
            <a:ext cx="4737629" cy="1727490"/>
            <a:chOff x="0" y="0"/>
            <a:chExt cx="7620000" cy="3298517"/>
          </a:xfrm>
        </p:grpSpPr>
        <p:sp>
          <p:nvSpPr>
            <p:cNvPr id="14" name="Freeform 14"/>
            <p:cNvSpPr/>
            <p:nvPr/>
          </p:nvSpPr>
          <p:spPr>
            <a:xfrm>
              <a:off x="0" y="0"/>
              <a:ext cx="7620000" cy="3295977"/>
            </a:xfrm>
            <a:custGeom>
              <a:avLst/>
              <a:gdLst/>
              <a:ahLst/>
              <a:cxnLst/>
              <a:rect l="l" t="t" r="r" b="b"/>
              <a:pathLst>
                <a:path w="7620000" h="3295977">
                  <a:moveTo>
                    <a:pt x="7620000" y="2437456"/>
                  </a:moveTo>
                  <a:lnTo>
                    <a:pt x="7620000" y="222250"/>
                  </a:lnTo>
                  <a:cubicBezTo>
                    <a:pt x="7620000" y="100330"/>
                    <a:pt x="7519670" y="0"/>
                    <a:pt x="7397750" y="0"/>
                  </a:cubicBezTo>
                  <a:lnTo>
                    <a:pt x="222250" y="0"/>
                  </a:lnTo>
                  <a:cubicBezTo>
                    <a:pt x="100330" y="0"/>
                    <a:pt x="0" y="100330"/>
                    <a:pt x="0" y="222250"/>
                  </a:cubicBezTo>
                  <a:lnTo>
                    <a:pt x="0" y="2436187"/>
                  </a:lnTo>
                  <a:cubicBezTo>
                    <a:pt x="0" y="2559377"/>
                    <a:pt x="100330" y="2658437"/>
                    <a:pt x="222250" y="2658437"/>
                  </a:cubicBezTo>
                  <a:lnTo>
                    <a:pt x="3547110" y="2658437"/>
                  </a:lnTo>
                  <a:lnTo>
                    <a:pt x="3808730" y="3295977"/>
                  </a:lnTo>
                  <a:lnTo>
                    <a:pt x="4070350" y="2658437"/>
                  </a:lnTo>
                  <a:lnTo>
                    <a:pt x="7395210" y="2658437"/>
                  </a:lnTo>
                  <a:cubicBezTo>
                    <a:pt x="7519670" y="2659706"/>
                    <a:pt x="7620000" y="2560647"/>
                    <a:pt x="7620000" y="2437456"/>
                  </a:cubicBezTo>
                  <a:lnTo>
                    <a:pt x="7620000" y="2437456"/>
                  </a:lnTo>
                  <a:close/>
                </a:path>
              </a:pathLst>
            </a:custGeom>
            <a:solidFill>
              <a:srgbClr val="F7FBFF"/>
            </a:solidFill>
          </p:spPr>
          <p:txBody>
            <a:bodyPr/>
            <a:lstStyle/>
            <a:p>
              <a:endParaRPr lang="fr-CA"/>
            </a:p>
          </p:txBody>
        </p:sp>
      </p:grpSp>
      <p:pic>
        <p:nvPicPr>
          <p:cNvPr id="1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510630" y="6672621"/>
            <a:ext cx="276685" cy="185379"/>
          </a:xfrm>
          <a:prstGeom prst="rect">
            <a:avLst/>
          </a:prstGeom>
        </p:spPr>
      </p:pic>
      <p:sp>
        <p:nvSpPr>
          <p:cNvPr id="16" name="TextBox 16"/>
          <p:cNvSpPr txBox="1"/>
          <p:nvPr/>
        </p:nvSpPr>
        <p:spPr>
          <a:xfrm>
            <a:off x="37081" y="4497121"/>
            <a:ext cx="4663468" cy="1261499"/>
          </a:xfrm>
          <a:prstGeom prst="rect">
            <a:avLst/>
          </a:prstGeom>
        </p:spPr>
        <p:txBody>
          <a:bodyPr wrap="square" lIns="0" tIns="0" rIns="0" bIns="0" rtlCol="0" anchor="t">
            <a:spAutoFit/>
          </a:bodyPr>
          <a:lstStyle/>
          <a:p>
            <a:pPr algn="ctr">
              <a:lnSpc>
                <a:spcPts val="1388"/>
              </a:lnSpc>
            </a:pPr>
            <a:r>
              <a:rPr lang="fr-CA" sz="1500" dirty="0">
                <a:solidFill>
                  <a:srgbClr val="000000"/>
                </a:solidFill>
                <a:latin typeface="Open Sans Light"/>
              </a:rPr>
              <a:t>Je suis un représentant du gouvernement du Québec. Je suis d’accord pour que l’Inuktitut soit enseigné de la maternelle jusqu’à la deuxième année. Ensuite, l’anglais ou le français doit être enseigné. Nous préférerions gérer les écoles pour que les élèves inuit reçoivent les mêmes enseignements que les élèves au sud de la province.</a:t>
            </a:r>
          </a:p>
        </p:txBody>
      </p:sp>
      <p:sp>
        <p:nvSpPr>
          <p:cNvPr id="18" name="TextBox 18"/>
          <p:cNvSpPr txBox="1"/>
          <p:nvPr/>
        </p:nvSpPr>
        <p:spPr>
          <a:xfrm>
            <a:off x="1578557" y="3541734"/>
            <a:ext cx="6256489" cy="308739"/>
          </a:xfrm>
          <a:prstGeom prst="rect">
            <a:avLst/>
          </a:prstGeom>
        </p:spPr>
        <p:txBody>
          <a:bodyPr lIns="0" tIns="0" rIns="0" bIns="0" rtlCol="0" anchor="t">
            <a:spAutoFit/>
          </a:bodyPr>
          <a:lstStyle/>
          <a:p>
            <a:pPr algn="ctr">
              <a:lnSpc>
                <a:spcPts val="2483"/>
              </a:lnSpc>
            </a:pPr>
            <a:r>
              <a:rPr lang="fr-CA" sz="1774" dirty="0">
                <a:solidFill>
                  <a:srgbClr val="1E6090"/>
                </a:solidFill>
                <a:latin typeface="League Spartan"/>
              </a:rPr>
              <a:t>1970 :La province de Québec s’intéresse aux écoles</a:t>
            </a:r>
          </a:p>
        </p:txBody>
      </p:sp>
      <p:pic>
        <p:nvPicPr>
          <p:cNvPr id="19" name="Picture 19"/>
          <p:cNvPicPr>
            <a:picLocks noChangeAspect="1"/>
          </p:cNvPicPr>
          <p:nvPr/>
        </p:nvPicPr>
        <p:blipFill>
          <a:blip r:embed="rId3"/>
          <a:srcRect t="67659" r="1258"/>
          <a:stretch>
            <a:fillRect/>
          </a:stretch>
        </p:blipFill>
        <p:spPr>
          <a:xfrm>
            <a:off x="7917527" y="3490786"/>
            <a:ext cx="1226473" cy="339218"/>
          </a:xfrm>
          <a:prstGeom prst="rect">
            <a:avLst/>
          </a:prstGeom>
        </p:spPr>
      </p:pic>
      <p:pic>
        <p:nvPicPr>
          <p:cNvPr id="21" name="Image 20">
            <a:extLst>
              <a:ext uri="{FF2B5EF4-FFF2-40B4-BE49-F238E27FC236}">
                <a16:creationId xmlns:a16="http://schemas.microsoft.com/office/drawing/2014/main" id="{89D9425E-1712-5130-8E9C-DF0621481FD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13417" y="4061419"/>
            <a:ext cx="3949244" cy="26982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Ellipse 19">
            <a:extLst>
              <a:ext uri="{FF2B5EF4-FFF2-40B4-BE49-F238E27FC236}">
                <a16:creationId xmlns:a16="http://schemas.microsoft.com/office/drawing/2014/main" id="{5C51EF66-3AD1-4F69-B4F2-CB3BE93150C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34</a:t>
            </a:r>
          </a:p>
        </p:txBody>
      </p:sp>
      <p:pic>
        <p:nvPicPr>
          <p:cNvPr id="22" name="Picture 15">
            <a:extLst>
              <a:ext uri="{FF2B5EF4-FFF2-40B4-BE49-F238E27FC236}">
                <a16:creationId xmlns:a16="http://schemas.microsoft.com/office/drawing/2014/main" id="{6EA50D44-F9F8-552B-C52B-122822BF369C}"/>
              </a:ext>
            </a:extLst>
          </p:cNvPr>
          <p:cNvPicPr>
            <a:picLocks noChangeAspect="1"/>
          </p:cNvPicPr>
          <p:nvPr/>
        </p:nvPicPr>
        <p:blipFill>
          <a:blip r:embed="rId9"/>
          <a:srcRect/>
          <a:stretch>
            <a:fillRect/>
          </a:stretch>
        </p:blipFill>
        <p:spPr>
          <a:xfrm>
            <a:off x="7246752" y="1361705"/>
            <a:ext cx="2111168" cy="2105981"/>
          </a:xfrm>
          <a:prstGeom prst="rect">
            <a:avLst/>
          </a:prstGeom>
        </p:spPr>
      </p:pic>
      <p:sp>
        <p:nvSpPr>
          <p:cNvPr id="30" name="Bulle rectangulaire à coins arrondis 29">
            <a:extLst>
              <a:ext uri="{FF2B5EF4-FFF2-40B4-BE49-F238E27FC236}">
                <a16:creationId xmlns:a16="http://schemas.microsoft.com/office/drawing/2014/main" id="{8B788EDF-987B-3AE9-BF04-261D0CD7FF77}"/>
              </a:ext>
            </a:extLst>
          </p:cNvPr>
          <p:cNvSpPr/>
          <p:nvPr/>
        </p:nvSpPr>
        <p:spPr>
          <a:xfrm>
            <a:off x="160148" y="767945"/>
            <a:ext cx="4259452" cy="1919641"/>
          </a:xfrm>
          <a:prstGeom prst="wedgeRoundRectCallout">
            <a:avLst>
              <a:gd name="adj1" fmla="val 960"/>
              <a:gd name="adj2" fmla="val 76935"/>
              <a:gd name="adj3" fmla="val 16667"/>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Bulle rectangulaire à coins arrondis 30">
            <a:extLst>
              <a:ext uri="{FF2B5EF4-FFF2-40B4-BE49-F238E27FC236}">
                <a16:creationId xmlns:a16="http://schemas.microsoft.com/office/drawing/2014/main" id="{DF702049-7FA9-7179-2066-B78EBEE9F43E}"/>
              </a:ext>
            </a:extLst>
          </p:cNvPr>
          <p:cNvSpPr/>
          <p:nvPr/>
        </p:nvSpPr>
        <p:spPr>
          <a:xfrm>
            <a:off x="4876732" y="748999"/>
            <a:ext cx="2673342" cy="1919641"/>
          </a:xfrm>
          <a:prstGeom prst="wedgeRoundRectCallout">
            <a:avLst>
              <a:gd name="adj1" fmla="val 65785"/>
              <a:gd name="adj2" fmla="val 17753"/>
              <a:gd name="adj3" fmla="val 16667"/>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extBox 6"/>
          <p:cNvSpPr txBox="1"/>
          <p:nvPr/>
        </p:nvSpPr>
        <p:spPr>
          <a:xfrm>
            <a:off x="220582" y="1132572"/>
            <a:ext cx="3991199" cy="1155701"/>
          </a:xfrm>
          <a:prstGeom prst="rect">
            <a:avLst/>
          </a:prstGeom>
        </p:spPr>
        <p:txBody>
          <a:bodyPr wrap="square" lIns="0" tIns="0" rIns="0" bIns="0" rtlCol="0" anchor="t">
            <a:spAutoFit/>
          </a:bodyPr>
          <a:lstStyle/>
          <a:p>
            <a:pPr algn="ctr">
              <a:lnSpc>
                <a:spcPts val="1454"/>
              </a:lnSpc>
            </a:pPr>
            <a:r>
              <a:rPr lang="fr-CA" sz="1500" dirty="0">
                <a:solidFill>
                  <a:srgbClr val="000000"/>
                </a:solidFill>
                <a:latin typeface="Open Sans Light"/>
              </a:rPr>
              <a:t>Les parents des jeunes inuit ont commencé à s’inquiéter que leurs enfants n’apprennent pas notre mode de vie traditionnel à l’école. En 1962, dans quelques communautés, dont celle de </a:t>
            </a:r>
            <a:r>
              <a:rPr lang="fr-CA" sz="1500" dirty="0" err="1">
                <a:solidFill>
                  <a:srgbClr val="000000"/>
                </a:solidFill>
                <a:latin typeface="Open Sans Light"/>
              </a:rPr>
              <a:t>Puvirnituq</a:t>
            </a:r>
            <a:r>
              <a:rPr lang="fr-CA" sz="1500" dirty="0">
                <a:solidFill>
                  <a:srgbClr val="000000"/>
                </a:solidFill>
                <a:latin typeface="Open Sans Light"/>
              </a:rPr>
              <a:t>, des cours d’introduction à l’Inuktitut et à la culture sont enseignés. </a:t>
            </a:r>
          </a:p>
        </p:txBody>
      </p:sp>
      <p:sp>
        <p:nvSpPr>
          <p:cNvPr id="10" name="TextBox 10"/>
          <p:cNvSpPr txBox="1"/>
          <p:nvPr/>
        </p:nvSpPr>
        <p:spPr>
          <a:xfrm>
            <a:off x="4929978" y="933551"/>
            <a:ext cx="2605888" cy="1615827"/>
          </a:xfrm>
          <a:prstGeom prst="rect">
            <a:avLst/>
          </a:prstGeom>
        </p:spPr>
        <p:txBody>
          <a:bodyPr wrap="square" lIns="0" tIns="0" rIns="0" bIns="0" rtlCol="0" anchor="ctr">
            <a:spAutoFit/>
          </a:bodyPr>
          <a:lstStyle/>
          <a:p>
            <a:pPr algn="ctr"/>
            <a:r>
              <a:rPr lang="fr-CA" sz="1500" dirty="0">
                <a:solidFill>
                  <a:srgbClr val="000000"/>
                </a:solidFill>
                <a:latin typeface="Open Sans Light"/>
              </a:rPr>
              <a:t>Les parents ont alors proposé que des cours sur la chasse, la pêche et la couture soient offerts à l’école. Ils ont suggéré que des Inuit de la communauté enseignent ces cours. </a:t>
            </a:r>
          </a:p>
        </p:txBody>
      </p:sp>
      <p:sp>
        <p:nvSpPr>
          <p:cNvPr id="3" name="TextBox 18">
            <a:extLst>
              <a:ext uri="{FF2B5EF4-FFF2-40B4-BE49-F238E27FC236}">
                <a16:creationId xmlns:a16="http://schemas.microsoft.com/office/drawing/2014/main" id="{215C9A97-87AA-4505-73DB-DBA63FD5F566}"/>
              </a:ext>
            </a:extLst>
          </p:cNvPr>
          <p:cNvSpPr txBox="1"/>
          <p:nvPr/>
        </p:nvSpPr>
        <p:spPr>
          <a:xfrm>
            <a:off x="2426761" y="175453"/>
            <a:ext cx="4569940" cy="526683"/>
          </a:xfrm>
          <a:prstGeom prst="rect">
            <a:avLst/>
          </a:prstGeom>
        </p:spPr>
        <p:txBody>
          <a:bodyPr wrap="square" lIns="0" tIns="0" rIns="0" bIns="0" rtlCol="0" anchor="t">
            <a:spAutoFit/>
          </a:bodyPr>
          <a:lstStyle/>
          <a:p>
            <a:pPr algn="ctr">
              <a:lnSpc>
                <a:spcPts val="4376"/>
              </a:lnSpc>
            </a:pPr>
            <a:r>
              <a:rPr lang="fr-CA" sz="3126" dirty="0">
                <a:solidFill>
                  <a:srgbClr val="1E6090"/>
                </a:solidFill>
                <a:latin typeface="Open Sans Extra Bold"/>
              </a:rPr>
              <a:t>Le système scolaire</a:t>
            </a:r>
          </a:p>
        </p:txBody>
      </p:sp>
      <p:pic>
        <p:nvPicPr>
          <p:cNvPr id="25" name="Picture 25"/>
          <p:cNvPicPr>
            <a:picLocks noChangeAspect="1"/>
          </p:cNvPicPr>
          <p:nvPr/>
        </p:nvPicPr>
        <p:blipFill>
          <a:blip r:embed="rId10"/>
          <a:srcRect/>
          <a:stretch>
            <a:fillRect/>
          </a:stretch>
        </p:blipFill>
        <p:spPr>
          <a:xfrm>
            <a:off x="-175786" y="2211164"/>
            <a:ext cx="2336781" cy="2210204"/>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TextBox 2"/>
          <p:cNvSpPr txBox="1"/>
          <p:nvPr/>
        </p:nvSpPr>
        <p:spPr>
          <a:xfrm>
            <a:off x="1448231" y="126207"/>
            <a:ext cx="6142788" cy="1158587"/>
          </a:xfrm>
          <a:prstGeom prst="rect">
            <a:avLst/>
          </a:prstGeom>
        </p:spPr>
        <p:txBody>
          <a:bodyPr lIns="0" tIns="0" rIns="0" bIns="0" rtlCol="0" anchor="t">
            <a:spAutoFit/>
          </a:bodyPr>
          <a:lstStyle/>
          <a:p>
            <a:pPr algn="ctr">
              <a:lnSpc>
                <a:spcPts val="4594"/>
              </a:lnSpc>
            </a:pPr>
            <a:r>
              <a:rPr lang="fr-CA" sz="3281" dirty="0">
                <a:solidFill>
                  <a:srgbClr val="1E6090"/>
                </a:solidFill>
                <a:latin typeface="League Spartan"/>
              </a:rPr>
              <a:t>1979-1980:</a:t>
            </a:r>
          </a:p>
          <a:p>
            <a:pPr algn="ctr">
              <a:lnSpc>
                <a:spcPts val="4594"/>
              </a:lnSpc>
            </a:pPr>
            <a:r>
              <a:rPr lang="fr-CA" sz="3281" dirty="0">
                <a:solidFill>
                  <a:srgbClr val="1E6090"/>
                </a:solidFill>
                <a:latin typeface="League Spartan"/>
              </a:rPr>
              <a:t>La lutte pour nos écoles</a:t>
            </a:r>
          </a:p>
        </p:txBody>
      </p:sp>
      <p:grpSp>
        <p:nvGrpSpPr>
          <p:cNvPr id="3" name="Group 3"/>
          <p:cNvGrpSpPr/>
          <p:nvPr/>
        </p:nvGrpSpPr>
        <p:grpSpPr>
          <a:xfrm>
            <a:off x="2511008" y="1370813"/>
            <a:ext cx="6463790" cy="1666545"/>
            <a:chOff x="0" y="0"/>
            <a:chExt cx="21733250" cy="4965700"/>
          </a:xfrm>
        </p:grpSpPr>
        <p:sp>
          <p:nvSpPr>
            <p:cNvPr id="4" name="Freeform 4"/>
            <p:cNvSpPr/>
            <p:nvPr/>
          </p:nvSpPr>
          <p:spPr>
            <a:xfrm>
              <a:off x="0" y="0"/>
              <a:ext cx="21733250" cy="4965700"/>
            </a:xfrm>
            <a:custGeom>
              <a:avLst/>
              <a:gdLst/>
              <a:ahLst/>
              <a:cxnLst/>
              <a:rect l="l" t="t" r="r" b="b"/>
              <a:pathLst>
                <a:path w="21733250" h="4965700">
                  <a:moveTo>
                    <a:pt x="21733250" y="0"/>
                  </a:moveTo>
                  <a:lnTo>
                    <a:pt x="21733250" y="4965700"/>
                  </a:lnTo>
                  <a:lnTo>
                    <a:pt x="896620" y="4965700"/>
                  </a:lnTo>
                  <a:lnTo>
                    <a:pt x="896620" y="3385820"/>
                  </a:lnTo>
                  <a:lnTo>
                    <a:pt x="0" y="2487930"/>
                  </a:lnTo>
                  <a:lnTo>
                    <a:pt x="896620" y="1591310"/>
                  </a:lnTo>
                  <a:lnTo>
                    <a:pt x="896620" y="0"/>
                  </a:lnTo>
                  <a:lnTo>
                    <a:pt x="21733250" y="0"/>
                  </a:lnTo>
                  <a:close/>
                </a:path>
              </a:pathLst>
            </a:custGeom>
            <a:solidFill>
              <a:srgbClr val="9AA7B2"/>
            </a:solidFill>
          </p:spPr>
          <p:txBody>
            <a:bodyPr/>
            <a:lstStyle/>
            <a:p>
              <a:endParaRPr lang="fr-CA"/>
            </a:p>
          </p:txBody>
        </p:sp>
      </p:grpSp>
      <p:sp>
        <p:nvSpPr>
          <p:cNvPr id="5" name="TextBox 5"/>
          <p:cNvSpPr txBox="1"/>
          <p:nvPr/>
        </p:nvSpPr>
        <p:spPr>
          <a:xfrm>
            <a:off x="2926812" y="1407560"/>
            <a:ext cx="6047986" cy="1598130"/>
          </a:xfrm>
          <a:prstGeom prst="rect">
            <a:avLst/>
          </a:prstGeom>
        </p:spPr>
        <p:txBody>
          <a:bodyPr wrap="square" lIns="0" tIns="0" rIns="0" bIns="0" rtlCol="0" anchor="t">
            <a:spAutoFit/>
          </a:bodyPr>
          <a:lstStyle/>
          <a:p>
            <a:pPr algn="ctr">
              <a:lnSpc>
                <a:spcPts val="2100"/>
              </a:lnSpc>
            </a:pPr>
            <a:r>
              <a:rPr lang="fr-CA" sz="1500" dirty="0">
                <a:solidFill>
                  <a:srgbClr val="000000"/>
                </a:solidFill>
                <a:latin typeface="Open Sans Light"/>
              </a:rPr>
              <a:t>Les premières écoles étaient gérées par le gouvernement du Canada. Ensuite, la province de Québec ouvre aussi des écoles. Dans ces écoles, il y a des comités de parents. Les parents de nos communautés se sont impliqués dans ces comités afin de demander que l’école enseigne aux jeunes inuit notre culture, notre langue et notre mode de vie.</a:t>
            </a:r>
          </a:p>
        </p:txBody>
      </p:sp>
      <p:sp>
        <p:nvSpPr>
          <p:cNvPr id="6" name="TextBox 6"/>
          <p:cNvSpPr txBox="1"/>
          <p:nvPr/>
        </p:nvSpPr>
        <p:spPr>
          <a:xfrm>
            <a:off x="0" y="3127001"/>
            <a:ext cx="9144000" cy="568682"/>
          </a:xfrm>
          <a:prstGeom prst="rect">
            <a:avLst/>
          </a:prstGeom>
          <a:solidFill>
            <a:schemeClr val="accent1">
              <a:lumMod val="20000"/>
              <a:lumOff val="80000"/>
            </a:schemeClr>
          </a:solidFill>
        </p:spPr>
        <p:txBody>
          <a:bodyPr wrap="square" lIns="0" tIns="0" rIns="0" bIns="0" rtlCol="0" anchor="t">
            <a:spAutoFit/>
          </a:bodyPr>
          <a:lstStyle/>
          <a:p>
            <a:pPr algn="ctr">
              <a:lnSpc>
                <a:spcPts val="4594"/>
              </a:lnSpc>
            </a:pPr>
            <a:r>
              <a:rPr lang="en-US" sz="3281" dirty="0">
                <a:solidFill>
                  <a:srgbClr val="1E6090"/>
                </a:solidFill>
                <a:latin typeface="League Spartan"/>
              </a:rPr>
              <a:t>Le </a:t>
            </a:r>
            <a:r>
              <a:rPr lang="en-US" sz="3281" dirty="0" err="1">
                <a:solidFill>
                  <a:srgbClr val="1E6090"/>
                </a:solidFill>
                <a:latin typeface="League Spartan"/>
              </a:rPr>
              <a:t>comité</a:t>
            </a:r>
            <a:r>
              <a:rPr lang="en-US" sz="3281" dirty="0">
                <a:solidFill>
                  <a:srgbClr val="1E6090"/>
                </a:solidFill>
                <a:latin typeface="League Spartan"/>
              </a:rPr>
              <a:t> de parent et IPUIT</a:t>
            </a:r>
          </a:p>
        </p:txBody>
      </p:sp>
      <p:grpSp>
        <p:nvGrpSpPr>
          <p:cNvPr id="7" name="Group 7"/>
          <p:cNvGrpSpPr/>
          <p:nvPr/>
        </p:nvGrpSpPr>
        <p:grpSpPr>
          <a:xfrm>
            <a:off x="222780" y="4599741"/>
            <a:ext cx="8752018" cy="983663"/>
            <a:chOff x="0" y="0"/>
            <a:chExt cx="6385978" cy="2573236"/>
          </a:xfrm>
        </p:grpSpPr>
        <p:grpSp>
          <p:nvGrpSpPr>
            <p:cNvPr id="8" name="Group 8"/>
            <p:cNvGrpSpPr/>
            <p:nvPr/>
          </p:nvGrpSpPr>
          <p:grpSpPr>
            <a:xfrm>
              <a:off x="0" y="0"/>
              <a:ext cx="6385978" cy="2573236"/>
              <a:chOff x="0" y="0"/>
              <a:chExt cx="8965464" cy="3612642"/>
            </a:xfrm>
          </p:grpSpPr>
          <p:sp>
            <p:nvSpPr>
              <p:cNvPr id="9" name="Freeform 9"/>
              <p:cNvSpPr/>
              <p:nvPr/>
            </p:nvSpPr>
            <p:spPr>
              <a:xfrm>
                <a:off x="0" y="0"/>
                <a:ext cx="8965464" cy="3612642"/>
              </a:xfrm>
              <a:custGeom>
                <a:avLst/>
                <a:gdLst/>
                <a:ahLst/>
                <a:cxnLst/>
                <a:rect l="l" t="t" r="r" b="b"/>
                <a:pathLst>
                  <a:path w="8965464" h="3612642">
                    <a:moveTo>
                      <a:pt x="8965464" y="439420"/>
                    </a:moveTo>
                    <a:lnTo>
                      <a:pt x="8965464" y="1926082"/>
                    </a:lnTo>
                    <a:cubicBezTo>
                      <a:pt x="8965464" y="2168652"/>
                      <a:pt x="8768614" y="2365502"/>
                      <a:pt x="8526045" y="2365502"/>
                    </a:cubicBezTo>
                    <a:lnTo>
                      <a:pt x="1780540" y="2365502"/>
                    </a:lnTo>
                    <a:cubicBezTo>
                      <a:pt x="1925320" y="2792222"/>
                      <a:pt x="2146300" y="3194812"/>
                      <a:pt x="2298700" y="3612642"/>
                    </a:cubicBezTo>
                    <a:cubicBezTo>
                      <a:pt x="2123440" y="3358642"/>
                      <a:pt x="1510030" y="2843022"/>
                      <a:pt x="1162050" y="2365502"/>
                    </a:cubicBezTo>
                    <a:lnTo>
                      <a:pt x="439420" y="2365502"/>
                    </a:lnTo>
                    <a:cubicBezTo>
                      <a:pt x="196850" y="2365502"/>
                      <a:pt x="0" y="2168652"/>
                      <a:pt x="0" y="1926082"/>
                    </a:cubicBezTo>
                    <a:lnTo>
                      <a:pt x="0" y="439420"/>
                    </a:lnTo>
                    <a:cubicBezTo>
                      <a:pt x="0" y="196850"/>
                      <a:pt x="196850" y="0"/>
                      <a:pt x="439420" y="0"/>
                    </a:cubicBezTo>
                    <a:lnTo>
                      <a:pt x="8526044" y="0"/>
                    </a:lnTo>
                    <a:cubicBezTo>
                      <a:pt x="8768614" y="0"/>
                      <a:pt x="8965464" y="196850"/>
                      <a:pt x="8965464" y="439420"/>
                    </a:cubicBezTo>
                    <a:close/>
                  </a:path>
                </a:pathLst>
              </a:custGeom>
              <a:solidFill>
                <a:srgbClr val="9AA7B2"/>
              </a:solidFill>
            </p:spPr>
            <p:txBody>
              <a:bodyPr/>
              <a:lstStyle/>
              <a:p>
                <a:endParaRPr lang="fr-CA"/>
              </a:p>
            </p:txBody>
          </p:sp>
        </p:grpSp>
        <p:sp>
          <p:nvSpPr>
            <p:cNvPr id="10" name="TextBox 10"/>
            <p:cNvSpPr txBox="1"/>
            <p:nvPr/>
          </p:nvSpPr>
          <p:spPr>
            <a:xfrm>
              <a:off x="194638" y="124539"/>
              <a:ext cx="6024508" cy="1362692"/>
            </a:xfrm>
            <a:prstGeom prst="rect">
              <a:avLst/>
            </a:prstGeom>
          </p:spPr>
          <p:txBody>
            <a:bodyPr lIns="0" tIns="0" rIns="0" bIns="0" rtlCol="0" anchor="t">
              <a:spAutoFit/>
            </a:bodyPr>
            <a:lstStyle/>
            <a:p>
              <a:pPr algn="ctr">
                <a:lnSpc>
                  <a:spcPts val="2100"/>
                </a:lnSpc>
              </a:pPr>
              <a:r>
                <a:rPr lang="fr-CA" sz="1500" dirty="0">
                  <a:solidFill>
                    <a:srgbClr val="000000"/>
                  </a:solidFill>
                  <a:latin typeface="Open Sans Light"/>
                </a:rPr>
                <a:t>Les parents des élèves se sont réunis pour défendre le droit à enseigner notre culture, notre langue et notre mode de vie à l’école. Avoir une voix commune nous a rendu plus fort!</a:t>
              </a:r>
            </a:p>
          </p:txBody>
        </p:sp>
      </p:grpSp>
      <p:pic>
        <p:nvPicPr>
          <p:cNvPr id="11" name="Picture 11"/>
          <p:cNvPicPr>
            <a:picLocks noChangeAspect="1"/>
          </p:cNvPicPr>
          <p:nvPr/>
        </p:nvPicPr>
        <p:blipFill>
          <a:blip r:embed="rId3"/>
          <a:srcRect r="91" b="59711"/>
          <a:stretch>
            <a:fillRect/>
          </a:stretch>
        </p:blipFill>
        <p:spPr>
          <a:xfrm>
            <a:off x="7903033" y="671807"/>
            <a:ext cx="1240967" cy="422582"/>
          </a:xfrm>
          <a:prstGeom prst="rect">
            <a:avLst/>
          </a:prstGeom>
        </p:spPr>
      </p:pic>
      <p:sp>
        <p:nvSpPr>
          <p:cNvPr id="15" name="TextBox 15"/>
          <p:cNvSpPr txBox="1"/>
          <p:nvPr/>
        </p:nvSpPr>
        <p:spPr>
          <a:xfrm>
            <a:off x="1196579" y="-164029"/>
            <a:ext cx="2057403" cy="7659053"/>
          </a:xfrm>
          <a:prstGeom prst="rect">
            <a:avLst/>
          </a:prstGeom>
        </p:spPr>
        <p:txBody>
          <a:bodyPr lIns="47625" tIns="47625" rIns="47625" bIns="47625" rtlCol="0" anchor="ctr"/>
          <a:lstStyle/>
          <a:p>
            <a:pPr algn="ctr">
              <a:lnSpc>
                <a:spcPts val="1575"/>
              </a:lnSpc>
            </a:pPr>
            <a:endParaRPr sz="1583"/>
          </a:p>
        </p:txBody>
      </p:sp>
      <p:pic>
        <p:nvPicPr>
          <p:cNvPr id="17" name="Picture 17"/>
          <p:cNvPicPr>
            <a:picLocks noChangeAspect="1"/>
          </p:cNvPicPr>
          <p:nvPr/>
        </p:nvPicPr>
        <p:blipFill rotWithShape="1">
          <a:blip r:embed="rId4"/>
          <a:srcRect b="10692"/>
          <a:stretch/>
        </p:blipFill>
        <p:spPr>
          <a:xfrm>
            <a:off x="1009824" y="1235904"/>
            <a:ext cx="2234798" cy="1887748"/>
          </a:xfrm>
          <a:prstGeom prst="rect">
            <a:avLst/>
          </a:prstGeom>
        </p:spPr>
      </p:pic>
      <p:pic>
        <p:nvPicPr>
          <p:cNvPr id="18" name="Picture 18"/>
          <p:cNvPicPr>
            <a:picLocks noChangeAspect="1"/>
          </p:cNvPicPr>
          <p:nvPr/>
        </p:nvPicPr>
        <p:blipFill>
          <a:blip r:embed="rId5"/>
          <a:srcRect/>
          <a:stretch>
            <a:fillRect/>
          </a:stretch>
        </p:blipFill>
        <p:spPr>
          <a:xfrm>
            <a:off x="3157600" y="5157396"/>
            <a:ext cx="1713618" cy="1709408"/>
          </a:xfrm>
          <a:prstGeom prst="rect">
            <a:avLst/>
          </a:prstGeom>
        </p:spPr>
      </p:pic>
      <p:sp>
        <p:nvSpPr>
          <p:cNvPr id="13" name="Ellipse 12">
            <a:extLst>
              <a:ext uri="{FF2B5EF4-FFF2-40B4-BE49-F238E27FC236}">
                <a16:creationId xmlns:a16="http://schemas.microsoft.com/office/drawing/2014/main" id="{CD430F37-2B2D-CC98-E4BA-E7E3322DC0CE}"/>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27784" y="349605"/>
            <a:ext cx="2089518" cy="3287447"/>
            <a:chOff x="-5661931" y="-1675493"/>
            <a:chExt cx="4314446" cy="3156397"/>
          </a:xfrm>
        </p:grpSpPr>
        <p:grpSp>
          <p:nvGrpSpPr>
            <p:cNvPr id="3" name="Group 3"/>
            <p:cNvGrpSpPr/>
            <p:nvPr/>
          </p:nvGrpSpPr>
          <p:grpSpPr>
            <a:xfrm>
              <a:off x="-5661931" y="-1675493"/>
              <a:ext cx="4314446" cy="3156397"/>
              <a:chOff x="-7123532" y="-2108013"/>
              <a:chExt cx="5428200" cy="3971205"/>
            </a:xfrm>
          </p:grpSpPr>
          <p:sp>
            <p:nvSpPr>
              <p:cNvPr id="4" name="Freeform 4"/>
              <p:cNvSpPr/>
              <p:nvPr/>
            </p:nvSpPr>
            <p:spPr>
              <a:xfrm>
                <a:off x="-7123532" y="-2108013"/>
                <a:ext cx="5428200" cy="3971205"/>
              </a:xfrm>
              <a:custGeom>
                <a:avLst/>
                <a:gdLst/>
                <a:ahLst/>
                <a:cxnLst/>
                <a:rect l="l" t="t" r="r" b="b"/>
                <a:pathLst>
                  <a:path w="5428200" h="3971204">
                    <a:moveTo>
                      <a:pt x="0" y="0"/>
                    </a:moveTo>
                    <a:lnTo>
                      <a:pt x="0" y="3441614"/>
                    </a:lnTo>
                    <a:lnTo>
                      <a:pt x="1088390" y="3441614"/>
                    </a:lnTo>
                    <a:lnTo>
                      <a:pt x="1305560" y="3971204"/>
                    </a:lnTo>
                    <a:lnTo>
                      <a:pt x="1524000" y="3441614"/>
                    </a:lnTo>
                    <a:lnTo>
                      <a:pt x="5428200" y="3441614"/>
                    </a:lnTo>
                    <a:lnTo>
                      <a:pt x="5428200" y="0"/>
                    </a:lnTo>
                    <a:lnTo>
                      <a:pt x="0" y="0"/>
                    </a:lnTo>
                    <a:close/>
                  </a:path>
                </a:pathLst>
              </a:custGeom>
              <a:solidFill>
                <a:srgbClr val="36AEC9"/>
              </a:solidFill>
            </p:spPr>
            <p:txBody>
              <a:bodyPr/>
              <a:lstStyle/>
              <a:p>
                <a:endParaRPr lang="fr-CA"/>
              </a:p>
            </p:txBody>
          </p:sp>
        </p:grpSp>
        <p:sp>
          <p:nvSpPr>
            <p:cNvPr id="5" name="TextBox 5"/>
            <p:cNvSpPr txBox="1"/>
            <p:nvPr/>
          </p:nvSpPr>
          <p:spPr>
            <a:xfrm>
              <a:off x="-5534667" y="-1438624"/>
              <a:ext cx="4022241" cy="2146985"/>
            </a:xfrm>
            <a:prstGeom prst="rect">
              <a:avLst/>
            </a:prstGeom>
          </p:spPr>
          <p:txBody>
            <a:bodyPr wrap="square" lIns="0" tIns="0" rIns="0" bIns="0" rtlCol="0" anchor="t">
              <a:spAutoFit/>
            </a:bodyPr>
            <a:lstStyle/>
            <a:p>
              <a:pPr algn="ctr">
                <a:lnSpc>
                  <a:spcPts val="2183"/>
                </a:lnSpc>
              </a:pPr>
              <a:r>
                <a:rPr lang="fr-CA" sz="1500" dirty="0">
                  <a:solidFill>
                    <a:srgbClr val="000000"/>
                  </a:solidFill>
                  <a:latin typeface="Open Sans Light"/>
                </a:rPr>
                <a:t>Les Inuit qui travaillaient à la </a:t>
              </a:r>
              <a:r>
                <a:rPr lang="fr-CA" sz="1500" b="1" dirty="0" err="1">
                  <a:solidFill>
                    <a:srgbClr val="000000"/>
                  </a:solidFill>
                  <a:latin typeface="Open Sans Light"/>
                </a:rPr>
                <a:t>co-op</a:t>
              </a:r>
              <a:r>
                <a:rPr lang="fr-CA" sz="1500" dirty="0">
                  <a:solidFill>
                    <a:srgbClr val="000000"/>
                  </a:solidFill>
                  <a:latin typeface="Open Sans Light"/>
                </a:rPr>
                <a:t> faisait bien plus que du commerce! Ces personnes exerçaient des taches qui ressemblent à celles d’un </a:t>
              </a:r>
              <a:r>
                <a:rPr lang="fr-CA" sz="1500" b="1" dirty="0">
                  <a:solidFill>
                    <a:srgbClr val="000000"/>
                  </a:solidFill>
                  <a:latin typeface="Open Sans Light"/>
                </a:rPr>
                <a:t>conseil de ville.</a:t>
              </a:r>
            </a:p>
          </p:txBody>
        </p:sp>
      </p:grpSp>
      <p:grpSp>
        <p:nvGrpSpPr>
          <p:cNvPr id="7" name="Group 7"/>
          <p:cNvGrpSpPr/>
          <p:nvPr/>
        </p:nvGrpSpPr>
        <p:grpSpPr>
          <a:xfrm>
            <a:off x="5905593" y="1630772"/>
            <a:ext cx="3238408" cy="1197862"/>
            <a:chOff x="2096279" y="643206"/>
            <a:chExt cx="4040363" cy="1169798"/>
          </a:xfrm>
        </p:grpSpPr>
        <p:grpSp>
          <p:nvGrpSpPr>
            <p:cNvPr id="8" name="Group 8"/>
            <p:cNvGrpSpPr/>
            <p:nvPr/>
          </p:nvGrpSpPr>
          <p:grpSpPr>
            <a:xfrm>
              <a:off x="2096279" y="643206"/>
              <a:ext cx="4020487" cy="1101535"/>
              <a:chOff x="1709796" y="524621"/>
              <a:chExt cx="3279246" cy="898450"/>
            </a:xfrm>
          </p:grpSpPr>
          <p:sp>
            <p:nvSpPr>
              <p:cNvPr id="9" name="Freeform 9"/>
              <p:cNvSpPr/>
              <p:nvPr/>
            </p:nvSpPr>
            <p:spPr>
              <a:xfrm>
                <a:off x="1709796" y="524621"/>
                <a:ext cx="3279246" cy="898450"/>
              </a:xfrm>
              <a:custGeom>
                <a:avLst/>
                <a:gdLst/>
                <a:ahLst/>
                <a:cxnLst/>
                <a:rect l="l" t="t" r="r" b="b"/>
                <a:pathLst>
                  <a:path w="3279246" h="898450">
                    <a:moveTo>
                      <a:pt x="0" y="0"/>
                    </a:moveTo>
                    <a:lnTo>
                      <a:pt x="3279246" y="0"/>
                    </a:lnTo>
                    <a:lnTo>
                      <a:pt x="3279246" y="898450"/>
                    </a:lnTo>
                    <a:lnTo>
                      <a:pt x="0" y="898450"/>
                    </a:lnTo>
                    <a:close/>
                  </a:path>
                </a:pathLst>
              </a:custGeom>
              <a:solidFill>
                <a:srgbClr val="B5E2E8"/>
              </a:solidFill>
            </p:spPr>
            <p:txBody>
              <a:bodyPr/>
              <a:lstStyle/>
              <a:p>
                <a:endParaRPr lang="fr-CA"/>
              </a:p>
            </p:txBody>
          </p:sp>
        </p:grpSp>
        <p:sp>
          <p:nvSpPr>
            <p:cNvPr id="10" name="TextBox 10"/>
            <p:cNvSpPr txBox="1"/>
            <p:nvPr/>
          </p:nvSpPr>
          <p:spPr>
            <a:xfrm>
              <a:off x="2178916" y="761023"/>
              <a:ext cx="3957726" cy="1051981"/>
            </a:xfrm>
            <a:prstGeom prst="rect">
              <a:avLst/>
            </a:prstGeom>
          </p:spPr>
          <p:txBody>
            <a:bodyPr lIns="0" tIns="0" rIns="0" bIns="0" rtlCol="0" anchor="t">
              <a:spAutoFit/>
            </a:bodyPr>
            <a:lstStyle/>
            <a:p>
              <a:pPr>
                <a:lnSpc>
                  <a:spcPts val="1410"/>
                </a:lnSpc>
              </a:pPr>
              <a:r>
                <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Aspect économique</a:t>
              </a:r>
            </a:p>
            <a:p>
              <a:pPr>
                <a:lnSpc>
                  <a:spcPts val="1410"/>
                </a:lnSpc>
              </a:pPr>
              <a:r>
                <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Une </a:t>
              </a:r>
              <a:r>
                <a:rPr lang="fr-CA" sz="1313"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co-op</a:t>
              </a:r>
              <a:r>
                <a:rPr lang="fr-CA" sz="1313" b="1"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est un endroit où les personnes qui y travaillent ont un but commun. L’argent (les revenus) faite par la </a:t>
              </a:r>
              <a:r>
                <a:rPr lang="fr-CA" sz="1313"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co-op</a:t>
              </a:r>
              <a:r>
                <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 est divisé parmi les travailleurs.</a:t>
              </a:r>
            </a:p>
            <a:p>
              <a:pPr>
                <a:lnSpc>
                  <a:spcPts val="1410"/>
                </a:lnSpc>
              </a:pPr>
              <a:r>
                <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p>
          </p:txBody>
        </p:sp>
      </p:grpSp>
      <p:sp>
        <p:nvSpPr>
          <p:cNvPr id="11" name="TextBox 11"/>
          <p:cNvSpPr txBox="1"/>
          <p:nvPr/>
        </p:nvSpPr>
        <p:spPr>
          <a:xfrm>
            <a:off x="1571406" y="448866"/>
            <a:ext cx="6967695" cy="436017"/>
          </a:xfrm>
          <a:prstGeom prst="rect">
            <a:avLst/>
          </a:prstGeom>
        </p:spPr>
        <p:txBody>
          <a:bodyPr wrap="square" lIns="0" tIns="0" rIns="0" bIns="0" rtlCol="0" anchor="t">
            <a:spAutoFit/>
          </a:bodyPr>
          <a:lstStyle/>
          <a:p>
            <a:pPr algn="ctr">
              <a:lnSpc>
                <a:spcPts val="3413"/>
              </a:lnSpc>
            </a:pPr>
            <a:r>
              <a:rPr lang="en-US" sz="3094" dirty="0">
                <a:solidFill>
                  <a:srgbClr val="1E6090"/>
                </a:solidFill>
                <a:latin typeface="Open Sans Extra Bold"/>
              </a:rPr>
              <a:t>1953 : Les débuts des co-ops</a:t>
            </a:r>
          </a:p>
        </p:txBody>
      </p:sp>
      <p:grpSp>
        <p:nvGrpSpPr>
          <p:cNvPr id="13" name="Group 13"/>
          <p:cNvGrpSpPr/>
          <p:nvPr/>
        </p:nvGrpSpPr>
        <p:grpSpPr>
          <a:xfrm>
            <a:off x="5890020" y="3142240"/>
            <a:ext cx="3243853" cy="1432459"/>
            <a:chOff x="0" y="0"/>
            <a:chExt cx="3279246" cy="997774"/>
          </a:xfrm>
        </p:grpSpPr>
        <p:sp>
          <p:nvSpPr>
            <p:cNvPr id="14" name="Freeform 14"/>
            <p:cNvSpPr/>
            <p:nvPr/>
          </p:nvSpPr>
          <p:spPr>
            <a:xfrm>
              <a:off x="0" y="0"/>
              <a:ext cx="3279246" cy="997774"/>
            </a:xfrm>
            <a:custGeom>
              <a:avLst/>
              <a:gdLst/>
              <a:ahLst/>
              <a:cxnLst/>
              <a:rect l="l" t="t" r="r" b="b"/>
              <a:pathLst>
                <a:path w="3279246" h="997774">
                  <a:moveTo>
                    <a:pt x="0" y="0"/>
                  </a:moveTo>
                  <a:lnTo>
                    <a:pt x="3279246" y="0"/>
                  </a:lnTo>
                  <a:lnTo>
                    <a:pt x="3279246" y="997774"/>
                  </a:lnTo>
                  <a:lnTo>
                    <a:pt x="0" y="997774"/>
                  </a:lnTo>
                  <a:close/>
                </a:path>
              </a:pathLst>
            </a:custGeom>
            <a:solidFill>
              <a:srgbClr val="B5E2E8"/>
            </a:solidFill>
          </p:spPr>
          <p:txBody>
            <a:bodyPr/>
            <a:lstStyle/>
            <a:p>
              <a:endParaRPr lang="fr-CA"/>
            </a:p>
          </p:txBody>
        </p:sp>
      </p:grpSp>
      <p:sp>
        <p:nvSpPr>
          <p:cNvPr id="15" name="TextBox 15"/>
          <p:cNvSpPr txBox="1"/>
          <p:nvPr/>
        </p:nvSpPr>
        <p:spPr>
          <a:xfrm>
            <a:off x="5972813" y="3317359"/>
            <a:ext cx="3053988" cy="1082219"/>
          </a:xfrm>
          <a:prstGeom prst="rect">
            <a:avLst/>
          </a:prstGeom>
        </p:spPr>
        <p:txBody>
          <a:bodyPr wrap="square" lIns="0" tIns="0" rIns="0" bIns="0" rtlCol="0" anchor="t">
            <a:spAutoFit/>
          </a:bodyPr>
          <a:lstStyle/>
          <a:p>
            <a:pPr>
              <a:lnSpc>
                <a:spcPts val="1163"/>
              </a:lnSpc>
            </a:pPr>
            <a:r>
              <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Aspect politique</a:t>
            </a:r>
          </a:p>
          <a:p>
            <a:pPr>
              <a:lnSpc>
                <a:spcPts val="1163"/>
              </a:lnSpc>
            </a:pPr>
            <a:r>
              <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Un </a:t>
            </a:r>
            <a:r>
              <a:rPr lang="fr-CA" sz="1313" b="1" dirty="0">
                <a:solidFill>
                  <a:srgbClr val="000000"/>
                </a:solidFill>
                <a:latin typeface="Open Sans" panose="020B0606030504020204" pitchFamily="34" charset="0"/>
                <a:ea typeface="Open Sans" panose="020B0606030504020204" pitchFamily="34" charset="0"/>
                <a:cs typeface="Open Sans" panose="020B0606030504020204" pitchFamily="34" charset="0"/>
              </a:rPr>
              <a:t>conseil de ville </a:t>
            </a:r>
            <a:r>
              <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prend des décisions sur différents sujets. Par exemple, ils s’occupent de maintenir les routes, gèrent le budget de la ville et s’assurent que les citoyens aient accès à des services.</a:t>
            </a:r>
          </a:p>
        </p:txBody>
      </p:sp>
      <p:pic>
        <p:nvPicPr>
          <p:cNvPr id="16" name="Picture 16"/>
          <p:cNvPicPr>
            <a:picLocks noChangeAspect="1"/>
          </p:cNvPicPr>
          <p:nvPr/>
        </p:nvPicPr>
        <p:blipFill>
          <a:blip r:embed="rId3"/>
          <a:srcRect b="64094"/>
          <a:stretch>
            <a:fillRect/>
          </a:stretch>
        </p:blipFill>
        <p:spPr>
          <a:xfrm>
            <a:off x="7837139" y="952096"/>
            <a:ext cx="1242098" cy="376609"/>
          </a:xfrm>
          <a:prstGeom prst="rect">
            <a:avLst/>
          </a:prstGeom>
        </p:spPr>
      </p:pic>
      <p:grpSp>
        <p:nvGrpSpPr>
          <p:cNvPr id="17" name="Group 17"/>
          <p:cNvGrpSpPr/>
          <p:nvPr/>
        </p:nvGrpSpPr>
        <p:grpSpPr>
          <a:xfrm>
            <a:off x="22266" y="4826056"/>
            <a:ext cx="9121734" cy="2031944"/>
            <a:chOff x="-1600919" y="-314248"/>
            <a:chExt cx="10112055" cy="2006081"/>
          </a:xfrm>
        </p:grpSpPr>
        <p:grpSp>
          <p:nvGrpSpPr>
            <p:cNvPr id="18" name="Group 18"/>
            <p:cNvGrpSpPr/>
            <p:nvPr/>
          </p:nvGrpSpPr>
          <p:grpSpPr>
            <a:xfrm>
              <a:off x="-1600919" y="-314248"/>
              <a:ext cx="10077169" cy="2006081"/>
              <a:chOff x="-706625" y="-138705"/>
              <a:chExt cx="4447930" cy="885458"/>
            </a:xfrm>
          </p:grpSpPr>
          <p:sp>
            <p:nvSpPr>
              <p:cNvPr id="19" name="Freeform 19"/>
              <p:cNvSpPr/>
              <p:nvPr/>
            </p:nvSpPr>
            <p:spPr>
              <a:xfrm>
                <a:off x="-706625" y="-138705"/>
                <a:ext cx="4447930" cy="885458"/>
              </a:xfrm>
              <a:custGeom>
                <a:avLst/>
                <a:gdLst/>
                <a:ahLst/>
                <a:cxnLst/>
                <a:rect l="l" t="t" r="r" b="b"/>
                <a:pathLst>
                  <a:path w="4305110" h="885458">
                    <a:moveTo>
                      <a:pt x="0" y="0"/>
                    </a:moveTo>
                    <a:lnTo>
                      <a:pt x="4305110" y="0"/>
                    </a:lnTo>
                    <a:lnTo>
                      <a:pt x="4305110" y="885458"/>
                    </a:lnTo>
                    <a:lnTo>
                      <a:pt x="0" y="885458"/>
                    </a:lnTo>
                    <a:close/>
                  </a:path>
                </a:pathLst>
              </a:custGeom>
              <a:solidFill>
                <a:schemeClr val="bg1">
                  <a:alpha val="65882"/>
                </a:schemeClr>
              </a:solidFill>
            </p:spPr>
            <p:txBody>
              <a:bodyPr/>
              <a:lstStyle/>
              <a:p>
                <a:endParaRPr lang="fr-FR"/>
              </a:p>
            </p:txBody>
          </p:sp>
        </p:grpSp>
        <p:sp>
          <p:nvSpPr>
            <p:cNvPr id="20" name="TextBox 20"/>
            <p:cNvSpPr txBox="1"/>
            <p:nvPr/>
          </p:nvSpPr>
          <p:spPr>
            <a:xfrm>
              <a:off x="-1469508" y="174635"/>
              <a:ext cx="9980644" cy="1046035"/>
            </a:xfrm>
            <a:prstGeom prst="rect">
              <a:avLst/>
            </a:prstGeom>
          </p:spPr>
          <p:txBody>
            <a:bodyPr wrap="square" lIns="0" tIns="0" rIns="0" bIns="0" rtlCol="0" anchor="t">
              <a:spAutoFit/>
            </a:bodyPr>
            <a:lstStyle/>
            <a:p>
              <a:pPr marL="321465" indent="-321465">
                <a:lnSpc>
                  <a:spcPts val="2100"/>
                </a:lnSpc>
                <a:buFont typeface="+mj-lt"/>
                <a:buAutoNum type="arabicPeriod"/>
              </a:pPr>
              <a:r>
                <a:rPr lang="fr-CA" sz="1500" dirty="0">
                  <a:latin typeface="Open Sans Light"/>
                </a:rPr>
                <a:t>Connais-tu quelqu’un qui travaille à la </a:t>
              </a:r>
              <a:r>
                <a:rPr lang="fr-CA" sz="1500" dirty="0" err="1">
                  <a:latin typeface="Open Sans Light"/>
                </a:rPr>
                <a:t>co-op</a:t>
              </a:r>
              <a:r>
                <a:rPr lang="fr-CA" sz="1500" dirty="0">
                  <a:latin typeface="Open Sans Light"/>
                </a:rPr>
                <a:t>, si oui, qui? _________________________________________________</a:t>
              </a:r>
            </a:p>
            <a:p>
              <a:pPr marL="321465" indent="-321465">
                <a:lnSpc>
                  <a:spcPts val="2100"/>
                </a:lnSpc>
                <a:buFont typeface="+mj-lt"/>
                <a:buAutoNum type="arabicPeriod"/>
              </a:pPr>
              <a:endParaRPr lang="fr-CA" sz="1500" dirty="0">
                <a:solidFill>
                  <a:srgbClr val="FFFFFF"/>
                </a:solidFill>
                <a:latin typeface="Open Sans Light"/>
              </a:endParaRPr>
            </a:p>
            <a:p>
              <a:pPr marL="321465" indent="-321465">
                <a:lnSpc>
                  <a:spcPts val="2100"/>
                </a:lnSpc>
                <a:buFont typeface="+mj-lt"/>
                <a:buAutoNum type="arabicPeriod"/>
              </a:pPr>
              <a:r>
                <a:rPr lang="fr-CA" sz="1500" dirty="0">
                  <a:latin typeface="Open Sans Light"/>
                </a:rPr>
                <a:t>Qu’est-ce que ta famille achète à la </a:t>
              </a:r>
              <a:r>
                <a:rPr lang="fr-CA" sz="1500" dirty="0" err="1">
                  <a:latin typeface="Open Sans Light"/>
                </a:rPr>
                <a:t>co-op</a:t>
              </a:r>
              <a:r>
                <a:rPr lang="fr-CA" sz="1500" dirty="0">
                  <a:latin typeface="Open Sans Light"/>
                </a:rPr>
                <a:t>? ______________________________________________________________</a:t>
              </a:r>
            </a:p>
            <a:p>
              <a:pPr>
                <a:lnSpc>
                  <a:spcPts val="2100"/>
                </a:lnSpc>
              </a:pPr>
              <a:r>
                <a:rPr lang="fr-CA" sz="1500" dirty="0">
                  <a:latin typeface="Open Sans Light"/>
                </a:rPr>
                <a:t>                                                                                ______________________________________________________________</a:t>
              </a:r>
            </a:p>
          </p:txBody>
        </p:sp>
      </p:grpSp>
      <p:sp>
        <p:nvSpPr>
          <p:cNvPr id="24" name="TextBox 24"/>
          <p:cNvSpPr txBox="1"/>
          <p:nvPr/>
        </p:nvSpPr>
        <p:spPr>
          <a:xfrm>
            <a:off x="1196579" y="-164029"/>
            <a:ext cx="2057403" cy="7659052"/>
          </a:xfrm>
          <a:prstGeom prst="rect">
            <a:avLst/>
          </a:prstGeom>
        </p:spPr>
        <p:txBody>
          <a:bodyPr lIns="47625" tIns="47625" rIns="47625" bIns="47625" rtlCol="0" anchor="ctr"/>
          <a:lstStyle/>
          <a:p>
            <a:pPr algn="ctr">
              <a:lnSpc>
                <a:spcPts val="1575"/>
              </a:lnSpc>
            </a:pPr>
            <a:endParaRPr sz="1583"/>
          </a:p>
        </p:txBody>
      </p:sp>
      <p:pic>
        <p:nvPicPr>
          <p:cNvPr id="26" name="Picture 26"/>
          <p:cNvPicPr>
            <a:picLocks noChangeAspect="1"/>
          </p:cNvPicPr>
          <p:nvPr/>
        </p:nvPicPr>
        <p:blipFill>
          <a:blip r:embed="rId4"/>
          <a:srcRect/>
          <a:stretch>
            <a:fillRect/>
          </a:stretch>
        </p:blipFill>
        <p:spPr>
          <a:xfrm>
            <a:off x="33851" y="3116790"/>
            <a:ext cx="1715841" cy="1711626"/>
          </a:xfrm>
          <a:prstGeom prst="rect">
            <a:avLst/>
          </a:prstGeom>
        </p:spPr>
      </p:pic>
      <p:pic>
        <p:nvPicPr>
          <p:cNvPr id="21" name="Image 20">
            <a:extLst>
              <a:ext uri="{FF2B5EF4-FFF2-40B4-BE49-F238E27FC236}">
                <a16:creationId xmlns:a16="http://schemas.microsoft.com/office/drawing/2014/main" id="{089D124B-5375-8B65-E2F3-81B4826F685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067" y="1777116"/>
            <a:ext cx="3722689" cy="24544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Ellipse 11">
            <a:extLst>
              <a:ext uri="{FF2B5EF4-FFF2-40B4-BE49-F238E27FC236}">
                <a16:creationId xmlns:a16="http://schemas.microsoft.com/office/drawing/2014/main" id="{616ED4EB-E08D-047C-C22D-A9B60084765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6" name="Group 6"/>
          <p:cNvGrpSpPr/>
          <p:nvPr/>
        </p:nvGrpSpPr>
        <p:grpSpPr>
          <a:xfrm>
            <a:off x="1" y="4288393"/>
            <a:ext cx="9274865" cy="2569610"/>
            <a:chOff x="-1735188" y="-194942"/>
            <a:chExt cx="14259773" cy="996396"/>
          </a:xfrm>
        </p:grpSpPr>
        <p:grpSp>
          <p:nvGrpSpPr>
            <p:cNvPr id="7" name="Group 7"/>
            <p:cNvGrpSpPr/>
            <p:nvPr/>
          </p:nvGrpSpPr>
          <p:grpSpPr>
            <a:xfrm>
              <a:off x="-1735188" y="-194942"/>
              <a:ext cx="14058569" cy="996396"/>
              <a:chOff x="-984251" y="-110577"/>
              <a:chExt cx="7974444" cy="565186"/>
            </a:xfrm>
          </p:grpSpPr>
          <p:sp>
            <p:nvSpPr>
              <p:cNvPr id="8" name="Freeform 8"/>
              <p:cNvSpPr/>
              <p:nvPr/>
            </p:nvSpPr>
            <p:spPr>
              <a:xfrm>
                <a:off x="-984251" y="-110577"/>
                <a:ext cx="7974444" cy="565186"/>
              </a:xfrm>
              <a:custGeom>
                <a:avLst/>
                <a:gdLst/>
                <a:ahLst/>
                <a:cxnLst/>
                <a:rect l="l" t="t" r="r" b="b"/>
                <a:pathLst>
                  <a:path w="5993390" h="1245435">
                    <a:moveTo>
                      <a:pt x="0" y="0"/>
                    </a:moveTo>
                    <a:lnTo>
                      <a:pt x="5993390" y="0"/>
                    </a:lnTo>
                    <a:lnTo>
                      <a:pt x="5993390" y="1245435"/>
                    </a:lnTo>
                    <a:lnTo>
                      <a:pt x="0" y="1245435"/>
                    </a:lnTo>
                    <a:close/>
                  </a:path>
                </a:pathLst>
              </a:custGeom>
              <a:solidFill>
                <a:schemeClr val="bg1"/>
              </a:solidFill>
            </p:spPr>
            <p:txBody>
              <a:bodyPr/>
              <a:lstStyle/>
              <a:p>
                <a:endParaRPr lang="fr-FR"/>
              </a:p>
            </p:txBody>
          </p:sp>
        </p:grpSp>
        <p:sp>
          <p:nvSpPr>
            <p:cNvPr id="9" name="TextBox 9"/>
            <p:cNvSpPr txBox="1"/>
            <p:nvPr/>
          </p:nvSpPr>
          <p:spPr>
            <a:xfrm>
              <a:off x="-1533988" y="-120847"/>
              <a:ext cx="14058573" cy="695775"/>
            </a:xfrm>
            <a:prstGeom prst="rect">
              <a:avLst/>
            </a:prstGeom>
          </p:spPr>
          <p:txBody>
            <a:bodyPr wrap="square" lIns="0" tIns="0" rIns="0" bIns="0" rtlCol="0" anchor="t">
              <a:spAutoFit/>
            </a:bodyPr>
            <a:lstStyle/>
            <a:p>
              <a:pPr marL="321465" indent="-321465">
                <a:lnSpc>
                  <a:spcPts val="2463"/>
                </a:lnSpc>
                <a:buFont typeface="+mj-lt"/>
                <a:buAutoNum type="arabicPeriod"/>
              </a:pPr>
              <a:r>
                <a:rPr lang="fr-CA" sz="1407" dirty="0">
                  <a:solidFill>
                    <a:srgbClr val="000000"/>
                  </a:solidFill>
                  <a:latin typeface="Open Sans"/>
                </a:rPr>
                <a:t>Connais-tu quelqu’un qui sculpte la pierre à savon?         OUI                     NON </a:t>
              </a:r>
            </a:p>
            <a:p>
              <a:pPr marL="321465" indent="-321465">
                <a:lnSpc>
                  <a:spcPct val="200000"/>
                </a:lnSpc>
                <a:buFont typeface="+mj-lt"/>
                <a:buAutoNum type="arabicPeriod"/>
              </a:pPr>
              <a:r>
                <a:rPr lang="fr-CA" sz="1407" dirty="0">
                  <a:solidFill>
                    <a:srgbClr val="000000"/>
                  </a:solidFill>
                  <a:latin typeface="Open Sans"/>
                </a:rPr>
                <a:t>La pierre à savon peut-elle avoir d’autres utilités?</a:t>
              </a:r>
              <a:br>
                <a:rPr lang="fr-CA" sz="1407" dirty="0">
                  <a:solidFill>
                    <a:srgbClr val="000000"/>
                  </a:solidFill>
                  <a:latin typeface="Open Sans"/>
                </a:rPr>
              </a:br>
              <a:r>
                <a:rPr lang="fr-CA" sz="1407" dirty="0">
                  <a:solidFill>
                    <a:srgbClr val="000000"/>
                  </a:solidFill>
                  <a:latin typeface="Open Sans"/>
                </a:rPr>
                <a:t>_____________________________________________________________________________________________________________</a:t>
              </a:r>
            </a:p>
            <a:p>
              <a:pPr marL="321465" indent="-321465">
                <a:lnSpc>
                  <a:spcPts val="2463"/>
                </a:lnSpc>
                <a:buFont typeface="+mj-lt"/>
                <a:buAutoNum type="arabicPeriod"/>
              </a:pPr>
              <a:endParaRPr lang="fr-CA" sz="1407" dirty="0">
                <a:solidFill>
                  <a:srgbClr val="000000"/>
                </a:solidFill>
                <a:latin typeface="Open Sans"/>
              </a:endParaRPr>
            </a:p>
            <a:p>
              <a:pPr marL="321465" indent="-321465">
                <a:lnSpc>
                  <a:spcPts val="2463"/>
                </a:lnSpc>
                <a:buFont typeface="+mj-lt"/>
                <a:buAutoNum type="arabicPeriod"/>
              </a:pPr>
              <a:r>
                <a:rPr lang="fr-CA" sz="1407" dirty="0">
                  <a:solidFill>
                    <a:srgbClr val="000000"/>
                  </a:solidFill>
                  <a:latin typeface="Open Sans"/>
                </a:rPr>
                <a:t>Où peux-tu trouver de la pierre à savon?   ___________________________________________________________</a:t>
              </a:r>
            </a:p>
          </p:txBody>
        </p:sp>
      </p:grpSp>
      <p:sp>
        <p:nvSpPr>
          <p:cNvPr id="10" name="TextBox 10"/>
          <p:cNvSpPr txBox="1"/>
          <p:nvPr/>
        </p:nvSpPr>
        <p:spPr>
          <a:xfrm>
            <a:off x="970308" y="150204"/>
            <a:ext cx="7188989" cy="1051185"/>
          </a:xfrm>
          <a:prstGeom prst="rect">
            <a:avLst/>
          </a:prstGeom>
        </p:spPr>
        <p:txBody>
          <a:bodyPr wrap="square" lIns="0" tIns="0" rIns="0" bIns="0" rtlCol="0" anchor="t">
            <a:spAutoFit/>
          </a:bodyPr>
          <a:lstStyle/>
          <a:p>
            <a:pPr algn="ctr">
              <a:lnSpc>
                <a:spcPts val="4200"/>
              </a:lnSpc>
            </a:pPr>
            <a:r>
              <a:rPr lang="en-US" sz="3281" dirty="0">
                <a:solidFill>
                  <a:srgbClr val="1E6090"/>
                </a:solidFill>
                <a:latin typeface="Open Sans Extra Bold"/>
              </a:rPr>
              <a:t>La co-op et le commerce de sculptures de </a:t>
            </a:r>
            <a:r>
              <a:rPr lang="en-US" sz="3281" dirty="0" err="1">
                <a:solidFill>
                  <a:srgbClr val="1E6090"/>
                </a:solidFill>
                <a:latin typeface="Open Sans Extra Bold"/>
              </a:rPr>
              <a:t>pierre</a:t>
            </a:r>
            <a:r>
              <a:rPr lang="en-US" sz="3281" dirty="0">
                <a:solidFill>
                  <a:srgbClr val="1E6090"/>
                </a:solidFill>
                <a:latin typeface="Open Sans Extra Bold"/>
              </a:rPr>
              <a:t> </a:t>
            </a:r>
            <a:r>
              <a:rPr lang="en-US" sz="3281" dirty="0" err="1">
                <a:solidFill>
                  <a:srgbClr val="1E6090"/>
                </a:solidFill>
                <a:latin typeface="Open Sans Extra Bold"/>
              </a:rPr>
              <a:t>à</a:t>
            </a:r>
            <a:r>
              <a:rPr lang="en-US" sz="3281" dirty="0">
                <a:solidFill>
                  <a:srgbClr val="1E6090"/>
                </a:solidFill>
                <a:latin typeface="Open Sans Extra Bold"/>
              </a:rPr>
              <a:t> </a:t>
            </a:r>
            <a:r>
              <a:rPr lang="en-US" sz="3281" dirty="0" err="1">
                <a:solidFill>
                  <a:srgbClr val="1E6090"/>
                </a:solidFill>
                <a:latin typeface="Open Sans Extra Bold"/>
              </a:rPr>
              <a:t>savon</a:t>
            </a:r>
            <a:endParaRPr lang="en-US" sz="3281" dirty="0">
              <a:solidFill>
                <a:srgbClr val="1E6090"/>
              </a:solidFill>
              <a:latin typeface="Open Sans Extra Bold"/>
            </a:endParaRPr>
          </a:p>
        </p:txBody>
      </p:sp>
      <p:pic>
        <p:nvPicPr>
          <p:cNvPr id="11" name="Picture 11"/>
          <p:cNvPicPr>
            <a:picLocks noChangeAspect="1"/>
          </p:cNvPicPr>
          <p:nvPr/>
        </p:nvPicPr>
        <p:blipFill>
          <a:blip r:embed="rId3"/>
          <a:srcRect r="1258" b="33931"/>
          <a:stretch>
            <a:fillRect/>
          </a:stretch>
        </p:blipFill>
        <p:spPr>
          <a:xfrm>
            <a:off x="7897128" y="674183"/>
            <a:ext cx="1226473" cy="692979"/>
          </a:xfrm>
          <a:prstGeom prst="rect">
            <a:avLst/>
          </a:prstGeom>
        </p:spPr>
      </p:pic>
      <p:pic>
        <p:nvPicPr>
          <p:cNvPr id="25" name="Image 24">
            <a:extLst>
              <a:ext uri="{FF2B5EF4-FFF2-40B4-BE49-F238E27FC236}">
                <a16:creationId xmlns:a16="http://schemas.microsoft.com/office/drawing/2014/main" id="{31FB2E75-C352-CA96-485D-FEDBE271DD3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975"/>
          <a:stretch/>
        </p:blipFill>
        <p:spPr>
          <a:xfrm>
            <a:off x="5280609" y="1503042"/>
            <a:ext cx="1799930" cy="26740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9" name="Image 28">
            <a:extLst>
              <a:ext uri="{FF2B5EF4-FFF2-40B4-BE49-F238E27FC236}">
                <a16:creationId xmlns:a16="http://schemas.microsoft.com/office/drawing/2014/main" id="{D2582E60-E048-2434-A7BF-3B4140AE258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74"/>
          <a:stretch/>
        </p:blipFill>
        <p:spPr>
          <a:xfrm>
            <a:off x="7301345" y="1503042"/>
            <a:ext cx="1799930" cy="26735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Rectangle 21">
            <a:extLst>
              <a:ext uri="{FF2B5EF4-FFF2-40B4-BE49-F238E27FC236}">
                <a16:creationId xmlns:a16="http://schemas.microsoft.com/office/drawing/2014/main" id="{5CEDDA47-A6BA-E0C0-6F30-21B2E07E164A}"/>
              </a:ext>
            </a:extLst>
          </p:cNvPr>
          <p:cNvSpPr/>
          <p:nvPr/>
        </p:nvSpPr>
        <p:spPr>
          <a:xfrm>
            <a:off x="4904585" y="4599821"/>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3" name="Rectangle 22">
            <a:extLst>
              <a:ext uri="{FF2B5EF4-FFF2-40B4-BE49-F238E27FC236}">
                <a16:creationId xmlns:a16="http://schemas.microsoft.com/office/drawing/2014/main" id="{5A76E83F-3DEF-E9FA-7252-8A22518E9122}"/>
              </a:ext>
            </a:extLst>
          </p:cNvPr>
          <p:cNvSpPr/>
          <p:nvPr/>
        </p:nvSpPr>
        <p:spPr>
          <a:xfrm>
            <a:off x="6180574" y="4599821"/>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5" name="Ellipse 4">
            <a:extLst>
              <a:ext uri="{FF2B5EF4-FFF2-40B4-BE49-F238E27FC236}">
                <a16:creationId xmlns:a16="http://schemas.microsoft.com/office/drawing/2014/main" id="{67385DBF-94A5-5A2D-27F5-4E8406E4E1A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37</a:t>
            </a:r>
          </a:p>
        </p:txBody>
      </p:sp>
      <p:sp>
        <p:nvSpPr>
          <p:cNvPr id="12" name="Bulle rectangulaire à coins arrondis 11">
            <a:extLst>
              <a:ext uri="{FF2B5EF4-FFF2-40B4-BE49-F238E27FC236}">
                <a16:creationId xmlns:a16="http://schemas.microsoft.com/office/drawing/2014/main" id="{2E13A998-532C-9459-1110-B51913786053}"/>
              </a:ext>
            </a:extLst>
          </p:cNvPr>
          <p:cNvSpPr/>
          <p:nvPr/>
        </p:nvSpPr>
        <p:spPr>
          <a:xfrm>
            <a:off x="1942531" y="1195333"/>
            <a:ext cx="3117272" cy="2674070"/>
          </a:xfrm>
          <a:prstGeom prst="wedgeRoundRectCallout">
            <a:avLst>
              <a:gd name="adj1" fmla="val -70610"/>
              <a:gd name="adj2" fmla="val 18644"/>
              <a:gd name="adj3" fmla="val 16667"/>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4"/>
          <p:cNvSpPr txBox="1"/>
          <p:nvPr/>
        </p:nvSpPr>
        <p:spPr>
          <a:xfrm>
            <a:off x="1996498" y="1426095"/>
            <a:ext cx="3009337" cy="2308324"/>
          </a:xfrm>
          <a:prstGeom prst="rect">
            <a:avLst/>
          </a:prstGeom>
        </p:spPr>
        <p:txBody>
          <a:bodyPr wrap="square" lIns="0" tIns="0" rIns="0" bIns="0" rtlCol="0" anchor="t">
            <a:spAutoFit/>
          </a:bodyPr>
          <a:lstStyle/>
          <a:p>
            <a:pPr algn="ctr"/>
            <a:r>
              <a:rPr lang="fr-CA" sz="1500" dirty="0">
                <a:solidFill>
                  <a:srgbClr val="000000"/>
                </a:solidFill>
                <a:latin typeface="Open Sans Light"/>
              </a:rPr>
              <a:t>En 1953, la </a:t>
            </a:r>
            <a:r>
              <a:rPr lang="fr-CA" sz="1500" dirty="0" err="1">
                <a:solidFill>
                  <a:srgbClr val="000000"/>
                </a:solidFill>
                <a:latin typeface="Open Sans Light"/>
              </a:rPr>
              <a:t>co-op</a:t>
            </a:r>
            <a:r>
              <a:rPr lang="fr-CA" sz="1500" dirty="0">
                <a:solidFill>
                  <a:srgbClr val="000000"/>
                </a:solidFill>
                <a:latin typeface="Open Sans Light"/>
              </a:rPr>
              <a:t> commence à vendre des sculptures de pierre à savon. Cette initiative permet la création de plusieurs emplois. </a:t>
            </a:r>
          </a:p>
          <a:p>
            <a:pPr algn="ctr"/>
            <a:endParaRPr lang="fr-CA" sz="1500" dirty="0">
              <a:solidFill>
                <a:srgbClr val="000000"/>
              </a:solidFill>
              <a:latin typeface="Open Sans Light"/>
            </a:endParaRPr>
          </a:p>
          <a:p>
            <a:pPr algn="ctr"/>
            <a:r>
              <a:rPr lang="fr-CA" sz="1500" dirty="0">
                <a:solidFill>
                  <a:srgbClr val="000000"/>
                </a:solidFill>
                <a:latin typeface="Open Sans Light"/>
              </a:rPr>
              <a:t>La vie commence à s’organiser autour des activités de la </a:t>
            </a:r>
            <a:r>
              <a:rPr lang="fr-CA" sz="1500" dirty="0" err="1">
                <a:solidFill>
                  <a:srgbClr val="000000"/>
                </a:solidFill>
                <a:latin typeface="Open Sans Light"/>
              </a:rPr>
              <a:t>co-op</a:t>
            </a:r>
            <a:r>
              <a:rPr lang="fr-CA" sz="1500" dirty="0">
                <a:solidFill>
                  <a:srgbClr val="000000"/>
                </a:solidFill>
                <a:latin typeface="Open Sans Light"/>
              </a:rPr>
              <a:t>, et les enfants apprennent des formes d’artisanat en plus d’aider au commerce.</a:t>
            </a:r>
          </a:p>
        </p:txBody>
      </p:sp>
      <p:pic>
        <p:nvPicPr>
          <p:cNvPr id="17" name="Picture 17"/>
          <p:cNvPicPr>
            <a:picLocks noChangeAspect="1"/>
          </p:cNvPicPr>
          <p:nvPr/>
        </p:nvPicPr>
        <p:blipFill>
          <a:blip r:embed="rId6"/>
          <a:srcRect/>
          <a:stretch>
            <a:fillRect/>
          </a:stretch>
        </p:blipFill>
        <p:spPr>
          <a:xfrm>
            <a:off x="-130866" y="2324423"/>
            <a:ext cx="2076443" cy="196397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3" name="Group 3"/>
          <p:cNvGrpSpPr/>
          <p:nvPr/>
        </p:nvGrpSpPr>
        <p:grpSpPr>
          <a:xfrm>
            <a:off x="58808" y="3665497"/>
            <a:ext cx="9085191" cy="1407202"/>
            <a:chOff x="0" y="0"/>
            <a:chExt cx="5985155" cy="725437"/>
          </a:xfrm>
        </p:grpSpPr>
        <p:sp>
          <p:nvSpPr>
            <p:cNvPr id="4" name="Freeform 4"/>
            <p:cNvSpPr/>
            <p:nvPr/>
          </p:nvSpPr>
          <p:spPr>
            <a:xfrm>
              <a:off x="0" y="0"/>
              <a:ext cx="5985155" cy="725437"/>
            </a:xfrm>
            <a:custGeom>
              <a:avLst/>
              <a:gdLst/>
              <a:ahLst/>
              <a:cxnLst/>
              <a:rect l="l" t="t" r="r" b="b"/>
              <a:pathLst>
                <a:path w="5985155" h="725437">
                  <a:moveTo>
                    <a:pt x="0" y="0"/>
                  </a:moveTo>
                  <a:lnTo>
                    <a:pt x="5985155" y="0"/>
                  </a:lnTo>
                  <a:lnTo>
                    <a:pt x="5985155" y="725437"/>
                  </a:lnTo>
                  <a:lnTo>
                    <a:pt x="0" y="725437"/>
                  </a:lnTo>
                  <a:close/>
                </a:path>
              </a:pathLst>
            </a:custGeom>
            <a:solidFill>
              <a:srgbClr val="B5E2E8"/>
            </a:solidFill>
          </p:spPr>
          <p:txBody>
            <a:bodyPr/>
            <a:lstStyle/>
            <a:p>
              <a:endParaRPr lang="fr-CA"/>
            </a:p>
          </p:txBody>
        </p:sp>
      </p:grpSp>
      <p:sp>
        <p:nvSpPr>
          <p:cNvPr id="5" name="TextBox 5"/>
          <p:cNvSpPr txBox="1"/>
          <p:nvPr/>
        </p:nvSpPr>
        <p:spPr>
          <a:xfrm>
            <a:off x="256931" y="3814483"/>
            <a:ext cx="5229469" cy="1200521"/>
          </a:xfrm>
          <a:prstGeom prst="rect">
            <a:avLst/>
          </a:prstGeom>
        </p:spPr>
        <p:txBody>
          <a:bodyPr wrap="square" lIns="0" tIns="0" rIns="0" bIns="0" rtlCol="0" anchor="t">
            <a:spAutoFit/>
          </a:bodyPr>
          <a:lstStyle/>
          <a:p>
            <a:pPr marL="428620" indent="-428620">
              <a:lnSpc>
                <a:spcPts val="2363"/>
              </a:lnSpc>
              <a:buFont typeface="+mj-lt"/>
              <a:buAutoNum type="arabicPeriod"/>
            </a:pPr>
            <a:r>
              <a:rPr lang="fr-CA" sz="1400" dirty="0">
                <a:solidFill>
                  <a:srgbClr val="000000"/>
                </a:solidFill>
                <a:latin typeface="Open Sans"/>
              </a:rPr>
              <a:t>Sais-tu comment sculpter la pierre à savon? 	  </a:t>
            </a:r>
            <a:br>
              <a:rPr lang="fr-CA" sz="1400" dirty="0">
                <a:solidFill>
                  <a:srgbClr val="000000"/>
                </a:solidFill>
                <a:latin typeface="Open Sans"/>
              </a:rPr>
            </a:br>
            <a:r>
              <a:rPr lang="fr-CA" sz="1400" dirty="0">
                <a:solidFill>
                  <a:srgbClr val="000000"/>
                </a:solidFill>
                <a:latin typeface="Open Sans"/>
              </a:rPr>
              <a:t>                 OUI                     NON</a:t>
            </a:r>
          </a:p>
          <a:p>
            <a:pPr marL="428620" indent="-428620">
              <a:lnSpc>
                <a:spcPts val="2363"/>
              </a:lnSpc>
              <a:buFont typeface="+mj-lt"/>
              <a:buAutoNum type="arabicPeriod"/>
            </a:pPr>
            <a:r>
              <a:rPr lang="fr-CA" sz="1400" dirty="0">
                <a:solidFill>
                  <a:srgbClr val="000000"/>
                </a:solidFill>
                <a:latin typeface="Open Sans"/>
              </a:rPr>
              <a:t>As-tu déjà vu quelqu’un sculpter la pierre à savon?</a:t>
            </a:r>
          </a:p>
          <a:p>
            <a:pPr>
              <a:lnSpc>
                <a:spcPts val="2363"/>
              </a:lnSpc>
            </a:pPr>
            <a:r>
              <a:rPr lang="fr-CA" sz="1400" dirty="0">
                <a:solidFill>
                  <a:srgbClr val="000000"/>
                </a:solidFill>
                <a:latin typeface="Open Sans"/>
              </a:rPr>
              <a:t>                          OUI                     NON  </a:t>
            </a:r>
          </a:p>
        </p:txBody>
      </p:sp>
      <p:sp>
        <p:nvSpPr>
          <p:cNvPr id="6" name="TextBox 6"/>
          <p:cNvSpPr txBox="1"/>
          <p:nvPr/>
        </p:nvSpPr>
        <p:spPr>
          <a:xfrm>
            <a:off x="488370" y="135475"/>
            <a:ext cx="8614461" cy="496674"/>
          </a:xfrm>
          <a:prstGeom prst="rect">
            <a:avLst/>
          </a:prstGeom>
        </p:spPr>
        <p:txBody>
          <a:bodyPr wrap="square" lIns="0" tIns="0" rIns="0" bIns="0" rtlCol="0" anchor="t">
            <a:spAutoFit/>
          </a:bodyPr>
          <a:lstStyle/>
          <a:p>
            <a:pPr algn="ctr">
              <a:lnSpc>
                <a:spcPts val="4200"/>
              </a:lnSpc>
            </a:pPr>
            <a:r>
              <a:rPr lang="en-US" sz="2800" dirty="0">
                <a:solidFill>
                  <a:srgbClr val="1E6090"/>
                </a:solidFill>
                <a:latin typeface="Open Sans Extra Bold"/>
              </a:rPr>
              <a:t>Le commerce de sculptures de </a:t>
            </a:r>
            <a:r>
              <a:rPr lang="en-US" sz="2800" dirty="0" err="1">
                <a:solidFill>
                  <a:srgbClr val="1E6090"/>
                </a:solidFill>
                <a:latin typeface="Open Sans Extra Bold"/>
              </a:rPr>
              <a:t>pierre</a:t>
            </a:r>
            <a:r>
              <a:rPr lang="en-US" sz="2800" dirty="0">
                <a:solidFill>
                  <a:srgbClr val="1E6090"/>
                </a:solidFill>
                <a:latin typeface="Open Sans Extra Bold"/>
              </a:rPr>
              <a:t> </a:t>
            </a:r>
            <a:r>
              <a:rPr lang="en-US" sz="2800" dirty="0" err="1">
                <a:solidFill>
                  <a:srgbClr val="1E6090"/>
                </a:solidFill>
                <a:latin typeface="Open Sans Extra Bold"/>
              </a:rPr>
              <a:t>à</a:t>
            </a:r>
            <a:r>
              <a:rPr lang="en-US" sz="2800" dirty="0">
                <a:solidFill>
                  <a:srgbClr val="1E6090"/>
                </a:solidFill>
                <a:latin typeface="Open Sans Extra Bold"/>
              </a:rPr>
              <a:t> </a:t>
            </a:r>
            <a:r>
              <a:rPr lang="en-US" sz="2800" dirty="0" err="1">
                <a:solidFill>
                  <a:srgbClr val="1E6090"/>
                </a:solidFill>
                <a:latin typeface="Open Sans Extra Bold"/>
              </a:rPr>
              <a:t>savon</a:t>
            </a:r>
            <a:endParaRPr lang="en-US" sz="2800" dirty="0">
              <a:solidFill>
                <a:srgbClr val="1E6090"/>
              </a:solidFill>
              <a:latin typeface="Open Sans Extra Bold"/>
            </a:endParaRPr>
          </a:p>
        </p:txBody>
      </p:sp>
      <p:grpSp>
        <p:nvGrpSpPr>
          <p:cNvPr id="7" name="Group 7"/>
          <p:cNvGrpSpPr/>
          <p:nvPr/>
        </p:nvGrpSpPr>
        <p:grpSpPr>
          <a:xfrm>
            <a:off x="146918" y="767450"/>
            <a:ext cx="4938937" cy="2026961"/>
            <a:chOff x="0" y="0"/>
            <a:chExt cx="7833558" cy="3018122"/>
          </a:xfrm>
        </p:grpSpPr>
        <p:grpSp>
          <p:nvGrpSpPr>
            <p:cNvPr id="8" name="Group 8"/>
            <p:cNvGrpSpPr/>
            <p:nvPr/>
          </p:nvGrpSpPr>
          <p:grpSpPr>
            <a:xfrm>
              <a:off x="0" y="0"/>
              <a:ext cx="7833558" cy="3018122"/>
              <a:chOff x="0" y="0"/>
              <a:chExt cx="10997764" cy="5604718"/>
            </a:xfrm>
          </p:grpSpPr>
          <p:sp>
            <p:nvSpPr>
              <p:cNvPr id="9" name="Freeform 9"/>
              <p:cNvSpPr/>
              <p:nvPr/>
            </p:nvSpPr>
            <p:spPr>
              <a:xfrm>
                <a:off x="0" y="0"/>
                <a:ext cx="10997764" cy="5604718"/>
              </a:xfrm>
              <a:custGeom>
                <a:avLst/>
                <a:gdLst/>
                <a:ahLst/>
                <a:cxnLst/>
                <a:rect l="l" t="t" r="r" b="b"/>
                <a:pathLst>
                  <a:path w="9824273" h="5604718">
                    <a:moveTo>
                      <a:pt x="9824273" y="439420"/>
                    </a:moveTo>
                    <a:lnTo>
                      <a:pt x="9824273" y="3918158"/>
                    </a:lnTo>
                    <a:cubicBezTo>
                      <a:pt x="9824273" y="4160728"/>
                      <a:pt x="9627423" y="4357578"/>
                      <a:pt x="9384854" y="4357578"/>
                    </a:cubicBezTo>
                    <a:lnTo>
                      <a:pt x="1780540" y="4357578"/>
                    </a:lnTo>
                    <a:cubicBezTo>
                      <a:pt x="1925320" y="4784298"/>
                      <a:pt x="2146300" y="5186888"/>
                      <a:pt x="2298700" y="5604718"/>
                    </a:cubicBezTo>
                    <a:cubicBezTo>
                      <a:pt x="2123440" y="5350718"/>
                      <a:pt x="1510030" y="4835098"/>
                      <a:pt x="1162050" y="4357578"/>
                    </a:cubicBezTo>
                    <a:lnTo>
                      <a:pt x="439420" y="4357578"/>
                    </a:lnTo>
                    <a:cubicBezTo>
                      <a:pt x="196850" y="4357579"/>
                      <a:pt x="0" y="4160729"/>
                      <a:pt x="0" y="3918159"/>
                    </a:cubicBezTo>
                    <a:lnTo>
                      <a:pt x="0" y="439420"/>
                    </a:lnTo>
                    <a:cubicBezTo>
                      <a:pt x="0" y="196850"/>
                      <a:pt x="196850" y="0"/>
                      <a:pt x="439420" y="0"/>
                    </a:cubicBezTo>
                    <a:lnTo>
                      <a:pt x="9384854" y="0"/>
                    </a:lnTo>
                    <a:cubicBezTo>
                      <a:pt x="9627423" y="0"/>
                      <a:pt x="9824273" y="196850"/>
                      <a:pt x="9824273" y="439420"/>
                    </a:cubicBezTo>
                    <a:close/>
                  </a:path>
                </a:pathLst>
              </a:custGeom>
              <a:solidFill>
                <a:srgbClr val="9AA7B2"/>
              </a:solidFill>
            </p:spPr>
            <p:txBody>
              <a:bodyPr/>
              <a:lstStyle/>
              <a:p>
                <a:endParaRPr lang="fr-CA"/>
              </a:p>
            </p:txBody>
          </p:sp>
        </p:grpSp>
        <p:sp>
          <p:nvSpPr>
            <p:cNvPr id="10" name="TextBox 10"/>
            <p:cNvSpPr txBox="1"/>
            <p:nvPr/>
          </p:nvSpPr>
          <p:spPr>
            <a:xfrm>
              <a:off x="199353" y="167440"/>
              <a:ext cx="7438424" cy="1577615"/>
            </a:xfrm>
            <a:prstGeom prst="rect">
              <a:avLst/>
            </a:prstGeom>
          </p:spPr>
          <p:txBody>
            <a:bodyPr wrap="square" lIns="0" tIns="0" rIns="0" bIns="0" rtlCol="0" anchor="t">
              <a:spAutoFit/>
            </a:bodyPr>
            <a:lstStyle/>
            <a:p>
              <a:pPr algn="ctr">
                <a:lnSpc>
                  <a:spcPts val="2100"/>
                </a:lnSpc>
              </a:pP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Les artistes sculptaient la pierre à savon comme leurs aînés leur avaient enseigné. Ils ont contribué à la transmission de cet art. Ils étaient talentueux et leurs œuvres étaient très populaires au sud.</a:t>
              </a:r>
            </a:p>
          </p:txBody>
        </p:sp>
      </p:grpSp>
      <p:pic>
        <p:nvPicPr>
          <p:cNvPr id="14" name="Picture 14"/>
          <p:cNvPicPr>
            <a:picLocks noChangeAspect="1"/>
          </p:cNvPicPr>
          <p:nvPr/>
        </p:nvPicPr>
        <p:blipFill>
          <a:blip r:embed="rId3"/>
          <a:srcRect b="64094"/>
          <a:stretch>
            <a:fillRect/>
          </a:stretch>
        </p:blipFill>
        <p:spPr>
          <a:xfrm>
            <a:off x="7901902" y="803779"/>
            <a:ext cx="1242098" cy="376609"/>
          </a:xfrm>
          <a:prstGeom prst="rect">
            <a:avLst/>
          </a:prstGeom>
        </p:spPr>
      </p:pic>
      <p:sp>
        <p:nvSpPr>
          <p:cNvPr id="18" name="TextBox 18"/>
          <p:cNvSpPr txBox="1"/>
          <p:nvPr/>
        </p:nvSpPr>
        <p:spPr>
          <a:xfrm>
            <a:off x="1196579" y="-164029"/>
            <a:ext cx="2057403" cy="7659052"/>
          </a:xfrm>
          <a:prstGeom prst="rect">
            <a:avLst/>
          </a:prstGeom>
        </p:spPr>
        <p:txBody>
          <a:bodyPr lIns="47625" tIns="47625" rIns="47625" bIns="47625" rtlCol="0" anchor="ctr"/>
          <a:lstStyle/>
          <a:p>
            <a:pPr algn="ctr">
              <a:lnSpc>
                <a:spcPts val="1575"/>
              </a:lnSpc>
            </a:pPr>
            <a:endParaRPr sz="1583"/>
          </a:p>
        </p:txBody>
      </p:sp>
      <p:pic>
        <p:nvPicPr>
          <p:cNvPr id="20" name="Picture 20"/>
          <p:cNvPicPr>
            <a:picLocks noChangeAspect="1"/>
          </p:cNvPicPr>
          <p:nvPr/>
        </p:nvPicPr>
        <p:blipFill>
          <a:blip r:embed="rId4"/>
          <a:srcRect/>
          <a:stretch>
            <a:fillRect/>
          </a:stretch>
        </p:blipFill>
        <p:spPr>
          <a:xfrm>
            <a:off x="605139" y="2000426"/>
            <a:ext cx="1794397" cy="1697200"/>
          </a:xfrm>
          <a:prstGeom prst="rect">
            <a:avLst/>
          </a:prstGeom>
        </p:spPr>
      </p:pic>
      <p:pic>
        <p:nvPicPr>
          <p:cNvPr id="21" name="Picture 21"/>
          <p:cNvPicPr>
            <a:picLocks noChangeAspect="1"/>
          </p:cNvPicPr>
          <p:nvPr/>
        </p:nvPicPr>
        <p:blipFill>
          <a:blip r:embed="rId5"/>
          <a:srcRect/>
          <a:stretch>
            <a:fillRect/>
          </a:stretch>
        </p:blipFill>
        <p:spPr>
          <a:xfrm>
            <a:off x="1" y="5489336"/>
            <a:ext cx="1388864" cy="1385452"/>
          </a:xfrm>
          <a:prstGeom prst="rect">
            <a:avLst/>
          </a:prstGeom>
        </p:spPr>
      </p:pic>
      <p:pic>
        <p:nvPicPr>
          <p:cNvPr id="26" name="Image 25">
            <a:extLst>
              <a:ext uri="{FF2B5EF4-FFF2-40B4-BE49-F238E27FC236}">
                <a16:creationId xmlns:a16="http://schemas.microsoft.com/office/drawing/2014/main" id="{D1D44F5F-7150-044E-1C9D-9E3A7D6373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8461" y="1403761"/>
            <a:ext cx="3512932" cy="52773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7" name="Rectangle 26">
            <a:extLst>
              <a:ext uri="{FF2B5EF4-FFF2-40B4-BE49-F238E27FC236}">
                <a16:creationId xmlns:a16="http://schemas.microsoft.com/office/drawing/2014/main" id="{43CF81BD-5FF6-6958-DB9E-13CA292BF517}"/>
              </a:ext>
            </a:extLst>
          </p:cNvPr>
          <p:cNvSpPr/>
          <p:nvPr/>
        </p:nvSpPr>
        <p:spPr>
          <a:xfrm>
            <a:off x="1303284" y="4220227"/>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8" name="Rectangle 27">
            <a:extLst>
              <a:ext uri="{FF2B5EF4-FFF2-40B4-BE49-F238E27FC236}">
                <a16:creationId xmlns:a16="http://schemas.microsoft.com/office/drawing/2014/main" id="{2551C096-A097-7B0E-6DC4-F07B9B56A7D9}"/>
              </a:ext>
            </a:extLst>
          </p:cNvPr>
          <p:cNvSpPr/>
          <p:nvPr/>
        </p:nvSpPr>
        <p:spPr>
          <a:xfrm>
            <a:off x="2561321" y="4230503"/>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9" name="Rectangle 28">
            <a:extLst>
              <a:ext uri="{FF2B5EF4-FFF2-40B4-BE49-F238E27FC236}">
                <a16:creationId xmlns:a16="http://schemas.microsoft.com/office/drawing/2014/main" id="{45E04CD4-111A-3C34-53B0-802D7FBD65EC}"/>
              </a:ext>
            </a:extLst>
          </p:cNvPr>
          <p:cNvSpPr/>
          <p:nvPr/>
        </p:nvSpPr>
        <p:spPr>
          <a:xfrm>
            <a:off x="1301431" y="4838392"/>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grpSp>
        <p:nvGrpSpPr>
          <p:cNvPr id="11" name="Group 11"/>
          <p:cNvGrpSpPr/>
          <p:nvPr/>
        </p:nvGrpSpPr>
        <p:grpSpPr>
          <a:xfrm>
            <a:off x="1196578" y="5502899"/>
            <a:ext cx="4975980" cy="1295065"/>
            <a:chOff x="0" y="0"/>
            <a:chExt cx="21733251" cy="4965700"/>
          </a:xfrm>
        </p:grpSpPr>
        <p:sp>
          <p:nvSpPr>
            <p:cNvPr id="12" name="Freeform 12"/>
            <p:cNvSpPr/>
            <p:nvPr/>
          </p:nvSpPr>
          <p:spPr>
            <a:xfrm>
              <a:off x="0" y="0"/>
              <a:ext cx="21733250" cy="4965700"/>
            </a:xfrm>
            <a:custGeom>
              <a:avLst/>
              <a:gdLst/>
              <a:ahLst/>
              <a:cxnLst/>
              <a:rect l="l" t="t" r="r" b="b"/>
              <a:pathLst>
                <a:path w="21733250" h="4965700">
                  <a:moveTo>
                    <a:pt x="21733250" y="0"/>
                  </a:moveTo>
                  <a:lnTo>
                    <a:pt x="21733250" y="4965700"/>
                  </a:lnTo>
                  <a:lnTo>
                    <a:pt x="896620" y="4965700"/>
                  </a:lnTo>
                  <a:lnTo>
                    <a:pt x="896620" y="3385820"/>
                  </a:lnTo>
                  <a:lnTo>
                    <a:pt x="0" y="2487930"/>
                  </a:lnTo>
                  <a:lnTo>
                    <a:pt x="896620" y="1591310"/>
                  </a:lnTo>
                  <a:lnTo>
                    <a:pt x="896620" y="0"/>
                  </a:lnTo>
                  <a:lnTo>
                    <a:pt x="21733250" y="0"/>
                  </a:lnTo>
                  <a:close/>
                </a:path>
              </a:pathLst>
            </a:custGeom>
            <a:solidFill>
              <a:srgbClr val="9AA7B2"/>
            </a:solidFill>
          </p:spPr>
          <p:txBody>
            <a:bodyPr/>
            <a:lstStyle/>
            <a:p>
              <a:endParaRPr lang="fr-CA"/>
            </a:p>
          </p:txBody>
        </p:sp>
      </p:grpSp>
      <p:sp>
        <p:nvSpPr>
          <p:cNvPr id="30" name="Rectangle 29">
            <a:extLst>
              <a:ext uri="{FF2B5EF4-FFF2-40B4-BE49-F238E27FC236}">
                <a16:creationId xmlns:a16="http://schemas.microsoft.com/office/drawing/2014/main" id="{EE2727FF-1925-4FC6-72C0-584A881DE1E9}"/>
              </a:ext>
            </a:extLst>
          </p:cNvPr>
          <p:cNvSpPr/>
          <p:nvPr/>
        </p:nvSpPr>
        <p:spPr>
          <a:xfrm>
            <a:off x="2559474" y="4827259"/>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 name="Ellipse 1">
            <a:extLst>
              <a:ext uri="{FF2B5EF4-FFF2-40B4-BE49-F238E27FC236}">
                <a16:creationId xmlns:a16="http://schemas.microsoft.com/office/drawing/2014/main" id="{9DC55F4C-3D1A-82D3-F8D9-8F0EEDCF506D}"/>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38</a:t>
            </a:r>
          </a:p>
        </p:txBody>
      </p:sp>
      <p:sp>
        <p:nvSpPr>
          <p:cNvPr id="13" name="TextBox 13"/>
          <p:cNvSpPr txBox="1"/>
          <p:nvPr/>
        </p:nvSpPr>
        <p:spPr>
          <a:xfrm>
            <a:off x="1518479" y="5728190"/>
            <a:ext cx="4542257" cy="790216"/>
          </a:xfrm>
          <a:prstGeom prst="rect">
            <a:avLst/>
          </a:prstGeom>
        </p:spPr>
        <p:txBody>
          <a:bodyPr lIns="0" tIns="0" rIns="0" bIns="0" rtlCol="0" anchor="t">
            <a:spAutoFit/>
          </a:bodyPr>
          <a:lstStyle/>
          <a:p>
            <a:pPr algn="ctr">
              <a:lnSpc>
                <a:spcPts val="2137"/>
              </a:lnSpc>
            </a:pP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En vendant des œuvres d’art au sud, les membres de la </a:t>
            </a:r>
            <a:r>
              <a:rPr lang="fr-CA"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co-op</a:t>
            </a: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pouvaient faire de l’argent, organiser la communauté et assurer leur survie!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1" name="TextBox 3">
            <a:extLst>
              <a:ext uri="{FF2B5EF4-FFF2-40B4-BE49-F238E27FC236}">
                <a16:creationId xmlns:a16="http://schemas.microsoft.com/office/drawing/2014/main" id="{066D9378-918E-60D2-66DF-C39C50BF9D8D}"/>
              </a:ext>
            </a:extLst>
          </p:cNvPr>
          <p:cNvSpPr txBox="1"/>
          <p:nvPr/>
        </p:nvSpPr>
        <p:spPr>
          <a:xfrm>
            <a:off x="-297989" y="1418204"/>
            <a:ext cx="3723000" cy="371897"/>
          </a:xfrm>
          <a:prstGeom prst="rect">
            <a:avLst/>
          </a:prstGeom>
        </p:spPr>
        <p:txBody>
          <a:bodyPr wrap="square" lIns="0" tIns="0" rIns="0" bIns="0" rtlCol="0" anchor="t">
            <a:spAutoFit/>
          </a:bodyPr>
          <a:lstStyle/>
          <a:p>
            <a:pPr algn="ctr">
              <a:lnSpc>
                <a:spcPts val="2887"/>
              </a:lnSpc>
            </a:pPr>
            <a:r>
              <a:rPr lang="en-US" sz="2625" dirty="0">
                <a:latin typeface="Open Sans Extra Bold"/>
              </a:rPr>
              <a:t>COMPÉTENCE 1</a:t>
            </a:r>
          </a:p>
        </p:txBody>
      </p:sp>
      <p:sp>
        <p:nvSpPr>
          <p:cNvPr id="13" name="TextBox 3">
            <a:extLst>
              <a:ext uri="{FF2B5EF4-FFF2-40B4-BE49-F238E27FC236}">
                <a16:creationId xmlns:a16="http://schemas.microsoft.com/office/drawing/2014/main" id="{DBEECF2D-B07A-4812-74AB-0B883460B16C}"/>
              </a:ext>
            </a:extLst>
          </p:cNvPr>
          <p:cNvSpPr txBox="1"/>
          <p:nvPr/>
        </p:nvSpPr>
        <p:spPr>
          <a:xfrm>
            <a:off x="214192" y="4305312"/>
            <a:ext cx="2611867" cy="371897"/>
          </a:xfrm>
          <a:prstGeom prst="rect">
            <a:avLst/>
          </a:prstGeom>
        </p:spPr>
        <p:txBody>
          <a:bodyPr wrap="square" lIns="0" tIns="0" rIns="0" bIns="0" rtlCol="0" anchor="t">
            <a:spAutoFit/>
          </a:bodyPr>
          <a:lstStyle/>
          <a:p>
            <a:pPr algn="ctr">
              <a:lnSpc>
                <a:spcPts val="2887"/>
              </a:lnSpc>
            </a:pPr>
            <a:r>
              <a:rPr lang="en-US" sz="2625" dirty="0">
                <a:latin typeface="Open Sans Extra Bold"/>
              </a:rPr>
              <a:t>COMPÉTENCE 2</a:t>
            </a:r>
          </a:p>
        </p:txBody>
      </p:sp>
      <p:sp>
        <p:nvSpPr>
          <p:cNvPr id="15" name="TextBox 3">
            <a:extLst>
              <a:ext uri="{FF2B5EF4-FFF2-40B4-BE49-F238E27FC236}">
                <a16:creationId xmlns:a16="http://schemas.microsoft.com/office/drawing/2014/main" id="{2E2DEC44-3147-FB5C-4458-D8B04A5E0EA9}"/>
              </a:ext>
            </a:extLst>
          </p:cNvPr>
          <p:cNvSpPr txBox="1"/>
          <p:nvPr/>
        </p:nvSpPr>
        <p:spPr>
          <a:xfrm>
            <a:off x="4008824" y="2361726"/>
            <a:ext cx="3723000" cy="371897"/>
          </a:xfrm>
          <a:prstGeom prst="rect">
            <a:avLst/>
          </a:prstGeom>
        </p:spPr>
        <p:txBody>
          <a:bodyPr wrap="square" lIns="0" tIns="0" rIns="0" bIns="0" rtlCol="0" anchor="t">
            <a:spAutoFit/>
          </a:bodyPr>
          <a:lstStyle/>
          <a:p>
            <a:pPr algn="ctr">
              <a:lnSpc>
                <a:spcPts val="2887"/>
              </a:lnSpc>
            </a:pPr>
            <a:r>
              <a:rPr lang="en-US" sz="2625" dirty="0">
                <a:latin typeface="Open Sans Extra Bold"/>
              </a:rPr>
              <a:t>COMPÉTENCE 3 </a:t>
            </a:r>
          </a:p>
        </p:txBody>
      </p:sp>
      <p:sp>
        <p:nvSpPr>
          <p:cNvPr id="2" name="TextBox 18">
            <a:extLst>
              <a:ext uri="{FF2B5EF4-FFF2-40B4-BE49-F238E27FC236}">
                <a16:creationId xmlns:a16="http://schemas.microsoft.com/office/drawing/2014/main" id="{3F4F85A0-1441-E470-3951-7A17EE8EA72B}"/>
              </a:ext>
            </a:extLst>
          </p:cNvPr>
          <p:cNvSpPr txBox="1"/>
          <p:nvPr/>
        </p:nvSpPr>
        <p:spPr>
          <a:xfrm>
            <a:off x="242481" y="0"/>
            <a:ext cx="8659037" cy="1140056"/>
          </a:xfrm>
          <a:prstGeom prst="rect">
            <a:avLst/>
          </a:prstGeom>
        </p:spPr>
        <p:txBody>
          <a:bodyPr wrap="square" lIns="0" tIns="0" rIns="0" bIns="0" rtlCol="0" anchor="t">
            <a:spAutoFit/>
          </a:bodyPr>
          <a:lstStyle/>
          <a:p>
            <a:pPr algn="ctr">
              <a:lnSpc>
                <a:spcPts val="4594"/>
              </a:lnSpc>
            </a:pPr>
            <a:r>
              <a:rPr lang="en-US" sz="2800" dirty="0" err="1">
                <a:solidFill>
                  <a:srgbClr val="1E6090"/>
                </a:solidFill>
                <a:latin typeface="League Spartan"/>
              </a:rPr>
              <a:t>Compétences</a:t>
            </a:r>
            <a:r>
              <a:rPr lang="en-US" sz="2800" dirty="0">
                <a:solidFill>
                  <a:srgbClr val="1E6090"/>
                </a:solidFill>
                <a:latin typeface="League Spartan"/>
              </a:rPr>
              <a:t> </a:t>
            </a:r>
            <a:r>
              <a:rPr lang="en-US" sz="2800" dirty="0" err="1">
                <a:solidFill>
                  <a:srgbClr val="1E6090"/>
                </a:solidFill>
                <a:latin typeface="League Spartan"/>
              </a:rPr>
              <a:t>à</a:t>
            </a:r>
            <a:r>
              <a:rPr lang="en-US" sz="2800" dirty="0">
                <a:solidFill>
                  <a:srgbClr val="1E6090"/>
                </a:solidFill>
                <a:latin typeface="League Spartan"/>
              </a:rPr>
              <a:t> </a:t>
            </a:r>
            <a:r>
              <a:rPr lang="en-US" sz="2800" dirty="0" err="1">
                <a:solidFill>
                  <a:srgbClr val="1E6090"/>
                </a:solidFill>
                <a:latin typeface="League Spartan"/>
              </a:rPr>
              <a:t>développer</a:t>
            </a:r>
            <a:r>
              <a:rPr lang="en-US" sz="2800" dirty="0">
                <a:solidFill>
                  <a:srgbClr val="1E6090"/>
                </a:solidFill>
                <a:latin typeface="League Spartan"/>
              </a:rPr>
              <a:t> </a:t>
            </a:r>
            <a:r>
              <a:rPr lang="en-US" sz="2800" dirty="0" err="1">
                <a:solidFill>
                  <a:srgbClr val="1E6090"/>
                </a:solidFill>
                <a:latin typeface="League Spartan"/>
              </a:rPr>
              <a:t>en</a:t>
            </a:r>
            <a:r>
              <a:rPr lang="en-US" sz="2800" dirty="0">
                <a:solidFill>
                  <a:srgbClr val="1E6090"/>
                </a:solidFill>
                <a:latin typeface="League Spartan"/>
              </a:rPr>
              <a:t> </a:t>
            </a:r>
            <a:r>
              <a:rPr lang="en-US" sz="2800" dirty="0" err="1">
                <a:solidFill>
                  <a:srgbClr val="1E6090"/>
                </a:solidFill>
                <a:latin typeface="League Spartan"/>
              </a:rPr>
              <a:t>univers</a:t>
            </a:r>
            <a:r>
              <a:rPr lang="en-US" sz="2800" dirty="0">
                <a:solidFill>
                  <a:srgbClr val="1E6090"/>
                </a:solidFill>
                <a:latin typeface="League Spartan"/>
              </a:rPr>
              <a:t> social au </a:t>
            </a:r>
            <a:r>
              <a:rPr lang="en-US" sz="2800" dirty="0" err="1">
                <a:solidFill>
                  <a:srgbClr val="1E6090"/>
                </a:solidFill>
                <a:latin typeface="League Spartan"/>
              </a:rPr>
              <a:t>deuxième</a:t>
            </a:r>
            <a:r>
              <a:rPr lang="en-US" sz="2800" dirty="0">
                <a:solidFill>
                  <a:srgbClr val="1E6090"/>
                </a:solidFill>
                <a:latin typeface="League Spartan"/>
              </a:rPr>
              <a:t> cycle du </a:t>
            </a:r>
            <a:r>
              <a:rPr lang="en-US" sz="2800" dirty="0" err="1">
                <a:solidFill>
                  <a:srgbClr val="1E6090"/>
                </a:solidFill>
                <a:latin typeface="League Spartan"/>
              </a:rPr>
              <a:t>primaire</a:t>
            </a:r>
            <a:r>
              <a:rPr lang="en-US" sz="2800" dirty="0">
                <a:solidFill>
                  <a:srgbClr val="1E6090"/>
                </a:solidFill>
                <a:latin typeface="League Spartan"/>
              </a:rPr>
              <a:t> (PFEQ)</a:t>
            </a:r>
          </a:p>
        </p:txBody>
      </p:sp>
      <p:sp>
        <p:nvSpPr>
          <p:cNvPr id="9" name="Ellipse 8">
            <a:extLst>
              <a:ext uri="{FF2B5EF4-FFF2-40B4-BE49-F238E27FC236}">
                <a16:creationId xmlns:a16="http://schemas.microsoft.com/office/drawing/2014/main" id="{C8A044FC-882C-83B7-7E9E-89969BB7898D}"/>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a:t>
            </a:r>
          </a:p>
        </p:txBody>
      </p:sp>
      <p:pic>
        <p:nvPicPr>
          <p:cNvPr id="4" name="Image 3">
            <a:extLst>
              <a:ext uri="{FF2B5EF4-FFF2-40B4-BE49-F238E27FC236}">
                <a16:creationId xmlns:a16="http://schemas.microsoft.com/office/drawing/2014/main" id="{D91151D9-52BC-2EBB-3E4F-D0ECEA1376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192" y="1824947"/>
            <a:ext cx="4043338" cy="2081593"/>
          </a:xfrm>
          <a:prstGeom prst="rect">
            <a:avLst/>
          </a:prstGeom>
        </p:spPr>
      </p:pic>
      <p:pic>
        <p:nvPicPr>
          <p:cNvPr id="6" name="Image 5">
            <a:extLst>
              <a:ext uri="{FF2B5EF4-FFF2-40B4-BE49-F238E27FC236}">
                <a16:creationId xmlns:a16="http://schemas.microsoft.com/office/drawing/2014/main" id="{897CC664-BD82-0A11-DE0F-84C0603E9D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149" y="4699087"/>
            <a:ext cx="4194677" cy="2006991"/>
          </a:xfrm>
          <a:prstGeom prst="rect">
            <a:avLst/>
          </a:prstGeom>
        </p:spPr>
      </p:pic>
      <p:pic>
        <p:nvPicPr>
          <p:cNvPr id="8" name="Image 7">
            <a:extLst>
              <a:ext uri="{FF2B5EF4-FFF2-40B4-BE49-F238E27FC236}">
                <a16:creationId xmlns:a16="http://schemas.microsoft.com/office/drawing/2014/main" id="{6C7C9D3B-91DD-A6B0-93FD-8B3F21A7647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85832" y="2723939"/>
            <a:ext cx="4194677" cy="2255202"/>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B5EE792A-4FD6-E1A4-F314-421E5E5F6041}"/>
              </a:ext>
            </a:extLst>
          </p:cNvPr>
          <p:cNvSpPr/>
          <p:nvPr/>
        </p:nvSpPr>
        <p:spPr>
          <a:xfrm>
            <a:off x="0" y="5908020"/>
            <a:ext cx="9143999" cy="9686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2" name="Group 2"/>
          <p:cNvGrpSpPr/>
          <p:nvPr/>
        </p:nvGrpSpPr>
        <p:grpSpPr>
          <a:xfrm>
            <a:off x="-31195" y="4398862"/>
            <a:ext cx="2656963" cy="1217661"/>
            <a:chOff x="0" y="0"/>
            <a:chExt cx="5428200" cy="3971204"/>
          </a:xfrm>
        </p:grpSpPr>
        <p:sp>
          <p:nvSpPr>
            <p:cNvPr id="3" name="Freeform 3"/>
            <p:cNvSpPr/>
            <p:nvPr/>
          </p:nvSpPr>
          <p:spPr>
            <a:xfrm>
              <a:off x="0" y="0"/>
              <a:ext cx="5428200" cy="3971204"/>
            </a:xfrm>
            <a:custGeom>
              <a:avLst/>
              <a:gdLst/>
              <a:ahLst/>
              <a:cxnLst/>
              <a:rect l="l" t="t" r="r" b="b"/>
              <a:pathLst>
                <a:path w="5428200" h="3971204">
                  <a:moveTo>
                    <a:pt x="0" y="0"/>
                  </a:moveTo>
                  <a:lnTo>
                    <a:pt x="0" y="3441614"/>
                  </a:lnTo>
                  <a:lnTo>
                    <a:pt x="1088390" y="3441614"/>
                  </a:lnTo>
                  <a:lnTo>
                    <a:pt x="1305560" y="3971204"/>
                  </a:lnTo>
                  <a:lnTo>
                    <a:pt x="1524000" y="3441614"/>
                  </a:lnTo>
                  <a:lnTo>
                    <a:pt x="5428200" y="3441614"/>
                  </a:lnTo>
                  <a:lnTo>
                    <a:pt x="5428200" y="0"/>
                  </a:lnTo>
                  <a:lnTo>
                    <a:pt x="0" y="0"/>
                  </a:lnTo>
                  <a:close/>
                </a:path>
              </a:pathLst>
            </a:custGeom>
            <a:solidFill>
              <a:srgbClr val="36AEC9"/>
            </a:solidFill>
          </p:spPr>
          <p:txBody>
            <a:bodyPr/>
            <a:lstStyle/>
            <a:p>
              <a:endParaRPr lang="fr-CA"/>
            </a:p>
          </p:txBody>
        </p:sp>
      </p:grpSp>
      <p:sp>
        <p:nvSpPr>
          <p:cNvPr id="11" name="TextBox 11"/>
          <p:cNvSpPr txBox="1"/>
          <p:nvPr/>
        </p:nvSpPr>
        <p:spPr>
          <a:xfrm>
            <a:off x="-31195" y="4500936"/>
            <a:ext cx="2694329" cy="754950"/>
          </a:xfrm>
          <a:prstGeom prst="rect">
            <a:avLst/>
          </a:prstGeom>
        </p:spPr>
        <p:txBody>
          <a:bodyPr wrap="square" lIns="0" tIns="0" rIns="0" bIns="0" rtlCol="0" anchor="t">
            <a:spAutoFit/>
          </a:bodyPr>
          <a:lstStyle/>
          <a:p>
            <a:pPr algn="ctr">
              <a:lnSpc>
                <a:spcPts val="1968"/>
              </a:lnSpc>
            </a:pP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1. a) Découpe les deux étapes    b) Place-les à l’endroit approprié</a:t>
            </a:r>
          </a:p>
        </p:txBody>
      </p:sp>
      <p:grpSp>
        <p:nvGrpSpPr>
          <p:cNvPr id="57" name="Groupe 56">
            <a:extLst>
              <a:ext uri="{FF2B5EF4-FFF2-40B4-BE49-F238E27FC236}">
                <a16:creationId xmlns:a16="http://schemas.microsoft.com/office/drawing/2014/main" id="{10375922-0DE8-EC57-CDD8-DE7F36C2B183}"/>
              </a:ext>
            </a:extLst>
          </p:cNvPr>
          <p:cNvGrpSpPr/>
          <p:nvPr/>
        </p:nvGrpSpPr>
        <p:grpSpPr>
          <a:xfrm>
            <a:off x="3899208" y="1103196"/>
            <a:ext cx="1350001" cy="1350000"/>
            <a:chOff x="4132121" y="1293119"/>
            <a:chExt cx="1171732" cy="1335237"/>
          </a:xfrm>
        </p:grpSpPr>
        <p:grpSp>
          <p:nvGrpSpPr>
            <p:cNvPr id="23" name="Groupe 22">
              <a:extLst>
                <a:ext uri="{FF2B5EF4-FFF2-40B4-BE49-F238E27FC236}">
                  <a16:creationId xmlns:a16="http://schemas.microsoft.com/office/drawing/2014/main" id="{A80915FF-18DF-978D-5BDB-7B0DEA213AE8}"/>
                </a:ext>
              </a:extLst>
            </p:cNvPr>
            <p:cNvGrpSpPr/>
            <p:nvPr/>
          </p:nvGrpSpPr>
          <p:grpSpPr>
            <a:xfrm>
              <a:off x="4132121" y="1293119"/>
              <a:ext cx="1139428" cy="1335237"/>
              <a:chOff x="5148397" y="1213001"/>
              <a:chExt cx="1139428" cy="1335237"/>
            </a:xfrm>
          </p:grpSpPr>
          <p:grpSp>
            <p:nvGrpSpPr>
              <p:cNvPr id="30" name="Group 8">
                <a:extLst>
                  <a:ext uri="{FF2B5EF4-FFF2-40B4-BE49-F238E27FC236}">
                    <a16:creationId xmlns:a16="http://schemas.microsoft.com/office/drawing/2014/main" id="{A47A85CA-1E0F-13C4-2FFF-DFAC9FA8E5CE}"/>
                  </a:ext>
                </a:extLst>
              </p:cNvPr>
              <p:cNvGrpSpPr/>
              <p:nvPr/>
            </p:nvGrpSpPr>
            <p:grpSpPr>
              <a:xfrm>
                <a:off x="5148397" y="1213001"/>
                <a:ext cx="1139428" cy="1335237"/>
                <a:chOff x="-916104" y="55238"/>
                <a:chExt cx="1913890" cy="1913890"/>
              </a:xfrm>
            </p:grpSpPr>
            <p:sp>
              <p:nvSpPr>
                <p:cNvPr id="41" name="Freeform 9">
                  <a:extLst>
                    <a:ext uri="{FF2B5EF4-FFF2-40B4-BE49-F238E27FC236}">
                      <a16:creationId xmlns:a16="http://schemas.microsoft.com/office/drawing/2014/main" id="{9EA9D45C-C7F1-0CBC-88E2-F74CAEE47C18}"/>
                    </a:ext>
                  </a:extLst>
                </p:cNvPr>
                <p:cNvSpPr/>
                <p:nvPr/>
              </p:nvSpPr>
              <p:spPr>
                <a:xfrm>
                  <a:off x="-916104" y="55238"/>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sp>
            <p:nvSpPr>
              <p:cNvPr id="40" name="TextBox 14">
                <a:extLst>
                  <a:ext uri="{FF2B5EF4-FFF2-40B4-BE49-F238E27FC236}">
                    <a16:creationId xmlns:a16="http://schemas.microsoft.com/office/drawing/2014/main" id="{A5F5E399-F4EC-3A4D-14F1-EF059785156B}"/>
                  </a:ext>
                </a:extLst>
              </p:cNvPr>
              <p:cNvSpPr txBox="1"/>
              <p:nvPr/>
            </p:nvSpPr>
            <p:spPr>
              <a:xfrm>
                <a:off x="5183737" y="1360752"/>
                <a:ext cx="1086672" cy="265155"/>
              </a:xfrm>
              <a:prstGeom prst="rect">
                <a:avLst/>
              </a:prstGeom>
            </p:spPr>
            <p:txBody>
              <a:bodyPr wrap="square" lIns="0" tIns="0" rIns="0" bIns="0" rtlCol="0" anchor="t">
                <a:spAutoFit/>
              </a:bodyPr>
              <a:lstStyle/>
              <a:p>
                <a:pPr algn="ctr">
                  <a:lnSpc>
                    <a:spcPts val="2355"/>
                  </a:lnSpc>
                </a:pPr>
                <a:endParaRPr lang="fr-CA" sz="1125">
                  <a:solidFill>
                    <a:srgbClr val="000000"/>
                  </a:solidFill>
                  <a:latin typeface="Open Sans Light"/>
                </a:endParaRPr>
              </a:p>
            </p:txBody>
          </p:sp>
        </p:grpSp>
        <p:sp>
          <p:nvSpPr>
            <p:cNvPr id="13" name="TextBox 13"/>
            <p:cNvSpPr txBox="1"/>
            <p:nvPr/>
          </p:nvSpPr>
          <p:spPr>
            <a:xfrm>
              <a:off x="4132122" y="1443184"/>
              <a:ext cx="1171731" cy="1184539"/>
            </a:xfrm>
            <a:prstGeom prst="rect">
              <a:avLst/>
            </a:prstGeom>
          </p:spPr>
          <p:txBody>
            <a:bodyPr wrap="square" lIns="0" tIns="0" rIns="0" bIns="0" rtlCol="0" anchor="t">
              <a:spAutoFit/>
            </a:bodyPr>
            <a:lstStyle/>
            <a:p>
              <a:pPr algn="ctr">
                <a:lnSpc>
                  <a:spcPts val="2355"/>
                </a:lnSpc>
              </a:pPr>
              <a:r>
                <a:rPr lang="fr-CA" sz="1313">
                  <a:solidFill>
                    <a:srgbClr val="000000"/>
                  </a:solidFill>
                  <a:latin typeface="Open Sans" panose="020B0606030504020204" pitchFamily="34" charset="0"/>
                  <a:ea typeface="Open Sans" panose="020B0606030504020204" pitchFamily="34" charset="0"/>
                  <a:cs typeface="Open Sans" panose="020B0606030504020204" pitchFamily="34" charset="0"/>
                </a:rPr>
                <a:t>Les artistes se réunissent pour partager leurs techniques</a:t>
              </a:r>
            </a:p>
          </p:txBody>
        </p:sp>
      </p:grpSp>
      <p:grpSp>
        <p:nvGrpSpPr>
          <p:cNvPr id="44" name="Groupe 43">
            <a:extLst>
              <a:ext uri="{FF2B5EF4-FFF2-40B4-BE49-F238E27FC236}">
                <a16:creationId xmlns:a16="http://schemas.microsoft.com/office/drawing/2014/main" id="{37FCFFBD-EE45-F3A9-1BFC-DB9ABEE0E33D}"/>
              </a:ext>
            </a:extLst>
          </p:cNvPr>
          <p:cNvGrpSpPr/>
          <p:nvPr/>
        </p:nvGrpSpPr>
        <p:grpSpPr>
          <a:xfrm>
            <a:off x="6573938" y="1068192"/>
            <a:ext cx="1350000" cy="1350000"/>
            <a:chOff x="5148398" y="1213001"/>
            <a:chExt cx="1139428" cy="1335237"/>
          </a:xfrm>
        </p:grpSpPr>
        <p:grpSp>
          <p:nvGrpSpPr>
            <p:cNvPr id="8" name="Group 8"/>
            <p:cNvGrpSpPr/>
            <p:nvPr/>
          </p:nvGrpSpPr>
          <p:grpSpPr>
            <a:xfrm>
              <a:off x="5148398" y="1213001"/>
              <a:ext cx="1139428" cy="1335237"/>
              <a:chOff x="-916103" y="55238"/>
              <a:chExt cx="1913890" cy="1913890"/>
            </a:xfrm>
          </p:grpSpPr>
          <p:sp>
            <p:nvSpPr>
              <p:cNvPr id="9" name="Freeform 9"/>
              <p:cNvSpPr/>
              <p:nvPr/>
            </p:nvSpPr>
            <p:spPr>
              <a:xfrm>
                <a:off x="-916103" y="55238"/>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sp>
          <p:nvSpPr>
            <p:cNvPr id="14" name="TextBox 14"/>
            <p:cNvSpPr txBox="1"/>
            <p:nvPr/>
          </p:nvSpPr>
          <p:spPr>
            <a:xfrm>
              <a:off x="5183737" y="1360752"/>
              <a:ext cx="1086672" cy="265155"/>
            </a:xfrm>
            <a:prstGeom prst="rect">
              <a:avLst/>
            </a:prstGeom>
          </p:spPr>
          <p:txBody>
            <a:bodyPr wrap="square" lIns="0" tIns="0" rIns="0" bIns="0" rtlCol="0" anchor="t">
              <a:spAutoFit/>
            </a:bodyPr>
            <a:lstStyle/>
            <a:p>
              <a:pPr algn="ctr">
                <a:lnSpc>
                  <a:spcPts val="2355"/>
                </a:lnSpc>
              </a:pPr>
              <a:endParaRPr lang="fr-CA" sz="1125">
                <a:solidFill>
                  <a:srgbClr val="000000"/>
                </a:solidFill>
                <a:latin typeface="Open Sans Light"/>
              </a:endParaRPr>
            </a:p>
          </p:txBody>
        </p:sp>
      </p:grpSp>
      <p:grpSp>
        <p:nvGrpSpPr>
          <p:cNvPr id="15" name="Group 15"/>
          <p:cNvGrpSpPr/>
          <p:nvPr/>
        </p:nvGrpSpPr>
        <p:grpSpPr>
          <a:xfrm>
            <a:off x="6572822" y="2778385"/>
            <a:ext cx="1350000" cy="1350000"/>
            <a:chOff x="-659744" y="120117"/>
            <a:chExt cx="1994732" cy="1994732"/>
          </a:xfrm>
        </p:grpSpPr>
        <p:grpSp>
          <p:nvGrpSpPr>
            <p:cNvPr id="16" name="Group 16"/>
            <p:cNvGrpSpPr/>
            <p:nvPr/>
          </p:nvGrpSpPr>
          <p:grpSpPr>
            <a:xfrm>
              <a:off x="-659744" y="120117"/>
              <a:ext cx="1994732" cy="1994732"/>
              <a:chOff x="-633006" y="115249"/>
              <a:chExt cx="1913890" cy="1913890"/>
            </a:xfrm>
          </p:grpSpPr>
          <p:sp>
            <p:nvSpPr>
              <p:cNvPr id="17" name="Freeform 17"/>
              <p:cNvSpPr/>
              <p:nvPr/>
            </p:nvSpPr>
            <p:spPr>
              <a:xfrm>
                <a:off x="-633006" y="115249"/>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sp>
          <p:nvSpPr>
            <p:cNvPr id="18" name="TextBox 18"/>
            <p:cNvSpPr txBox="1"/>
            <p:nvPr/>
          </p:nvSpPr>
          <p:spPr>
            <a:xfrm>
              <a:off x="-614008" y="382625"/>
              <a:ext cx="1902373" cy="1314837"/>
            </a:xfrm>
            <a:prstGeom prst="rect">
              <a:avLst/>
            </a:prstGeom>
          </p:spPr>
          <p:txBody>
            <a:bodyPr lIns="0" tIns="0" rIns="0" bIns="0" rtlCol="0" anchor="t">
              <a:spAutoFit/>
            </a:bodyPr>
            <a:lstStyle/>
            <a:p>
              <a:pPr algn="ctr">
                <a:lnSpc>
                  <a:spcPts val="2355"/>
                </a:lnSpc>
              </a:pPr>
              <a:r>
                <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Les sculptures sont vendues au Sud</a:t>
              </a:r>
            </a:p>
          </p:txBody>
        </p:sp>
      </p:grpSp>
      <p:grpSp>
        <p:nvGrpSpPr>
          <p:cNvPr id="20" name="Group 20"/>
          <p:cNvGrpSpPr/>
          <p:nvPr/>
        </p:nvGrpSpPr>
        <p:grpSpPr>
          <a:xfrm>
            <a:off x="3916804" y="2765212"/>
            <a:ext cx="1350000" cy="1350000"/>
            <a:chOff x="-88614" y="-59590"/>
            <a:chExt cx="1913890" cy="1913890"/>
          </a:xfrm>
        </p:grpSpPr>
        <p:sp>
          <p:nvSpPr>
            <p:cNvPr id="21" name="Freeform 21"/>
            <p:cNvSpPr/>
            <p:nvPr/>
          </p:nvSpPr>
          <p:spPr>
            <a:xfrm>
              <a:off x="-88614" y="-5959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grpSp>
        <p:nvGrpSpPr>
          <p:cNvPr id="58" name="Groupe 57">
            <a:extLst>
              <a:ext uri="{FF2B5EF4-FFF2-40B4-BE49-F238E27FC236}">
                <a16:creationId xmlns:a16="http://schemas.microsoft.com/office/drawing/2014/main" id="{E049310E-7608-05DA-9A7F-1E64EA73ED57}"/>
              </a:ext>
            </a:extLst>
          </p:cNvPr>
          <p:cNvGrpSpPr/>
          <p:nvPr/>
        </p:nvGrpSpPr>
        <p:grpSpPr>
          <a:xfrm>
            <a:off x="1240636" y="2825041"/>
            <a:ext cx="1350000" cy="1349999"/>
            <a:chOff x="1776797" y="2915134"/>
            <a:chExt cx="1139428" cy="1335238"/>
          </a:xfrm>
        </p:grpSpPr>
        <p:grpSp>
          <p:nvGrpSpPr>
            <p:cNvPr id="24" name="Group 24"/>
            <p:cNvGrpSpPr/>
            <p:nvPr/>
          </p:nvGrpSpPr>
          <p:grpSpPr>
            <a:xfrm>
              <a:off x="1776797" y="2915134"/>
              <a:ext cx="1139428" cy="1335238"/>
              <a:chOff x="0" y="0"/>
              <a:chExt cx="1913890" cy="1913890"/>
            </a:xfrm>
          </p:grpSpPr>
          <p:sp>
            <p:nvSpPr>
              <p:cNvPr id="25" name="Freeform 2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sp>
          <p:nvSpPr>
            <p:cNvPr id="26" name="TextBox 26"/>
            <p:cNvSpPr txBox="1"/>
            <p:nvPr/>
          </p:nvSpPr>
          <p:spPr>
            <a:xfrm>
              <a:off x="1796318" y="2939020"/>
              <a:ext cx="1086671" cy="1199000"/>
            </a:xfrm>
            <a:prstGeom prst="rect">
              <a:avLst/>
            </a:prstGeom>
          </p:spPr>
          <p:txBody>
            <a:bodyPr wrap="square" lIns="0" tIns="0" rIns="0" bIns="0" rtlCol="0" anchor="t">
              <a:spAutoFit/>
            </a:bodyPr>
            <a:lstStyle/>
            <a:p>
              <a:pPr algn="ctr"/>
              <a:r>
                <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Toute la communauté bénéficie du commerce de la sculpture de la pierre à savon</a:t>
              </a:r>
            </a:p>
          </p:txBody>
        </p:sp>
      </p:grpSp>
      <p:sp>
        <p:nvSpPr>
          <p:cNvPr id="27" name="TextBox 27"/>
          <p:cNvSpPr txBox="1"/>
          <p:nvPr/>
        </p:nvSpPr>
        <p:spPr>
          <a:xfrm>
            <a:off x="1674689" y="5804278"/>
            <a:ext cx="7245800" cy="1069075"/>
          </a:xfrm>
          <a:prstGeom prst="rect">
            <a:avLst/>
          </a:prstGeom>
        </p:spPr>
        <p:txBody>
          <a:bodyPr wrap="square" lIns="0" tIns="0" rIns="0" bIns="0" rtlCol="0" anchor="t">
            <a:spAutoFit/>
          </a:bodyPr>
          <a:lstStyle/>
          <a:p>
            <a:pPr>
              <a:lnSpc>
                <a:spcPts val="2887"/>
              </a:lnSpc>
            </a:pPr>
            <a:r>
              <a:rPr lang="fr-CA"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2.    Quelles sont les </a:t>
            </a:r>
            <a:r>
              <a:rPr lang="fr-CA" sz="1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conséquences </a:t>
            </a:r>
            <a:r>
              <a:rPr lang="fr-CA"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du commerce des sculptures de pierre à savon? </a:t>
            </a:r>
            <a:br>
              <a:rPr lang="fr-CA"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fr-CA" sz="1400" dirty="0">
                <a:latin typeface="Open Sans" panose="020B0606030504020204" pitchFamily="34" charset="0"/>
                <a:ea typeface="Open Sans" panose="020B0606030504020204" pitchFamily="34" charset="0"/>
                <a:cs typeface="Open Sans" panose="020B0606030504020204" pitchFamily="34" charset="0"/>
              </a:rPr>
              <a:t>________________________________________________________________________________________________________________________________________________________________________________</a:t>
            </a:r>
          </a:p>
        </p:txBody>
      </p:sp>
      <p:sp>
        <p:nvSpPr>
          <p:cNvPr id="28" name="AutoShape 28"/>
          <p:cNvSpPr/>
          <p:nvPr/>
        </p:nvSpPr>
        <p:spPr>
          <a:xfrm>
            <a:off x="2679503" y="1784894"/>
            <a:ext cx="936296" cy="0"/>
          </a:xfrm>
          <a:prstGeom prst="line">
            <a:avLst/>
          </a:prstGeom>
          <a:ln w="47625" cap="rnd">
            <a:solidFill>
              <a:srgbClr val="000000"/>
            </a:solidFill>
            <a:prstDash val="solid"/>
            <a:headEnd type="none" w="sm" len="sm"/>
            <a:tailEnd type="arrow" w="med" len="sm"/>
          </a:ln>
        </p:spPr>
        <p:txBody>
          <a:bodyPr/>
          <a:lstStyle/>
          <a:p>
            <a:endParaRPr lang="fr-CA"/>
          </a:p>
        </p:txBody>
      </p:sp>
      <p:sp>
        <p:nvSpPr>
          <p:cNvPr id="29" name="AutoShape 29"/>
          <p:cNvSpPr/>
          <p:nvPr/>
        </p:nvSpPr>
        <p:spPr>
          <a:xfrm>
            <a:off x="5502241" y="1769908"/>
            <a:ext cx="842494" cy="0"/>
          </a:xfrm>
          <a:prstGeom prst="line">
            <a:avLst/>
          </a:prstGeom>
          <a:ln w="47625" cap="rnd">
            <a:solidFill>
              <a:srgbClr val="000000"/>
            </a:solidFill>
            <a:prstDash val="solid"/>
            <a:headEnd type="none" w="sm" len="sm"/>
            <a:tailEnd type="arrow" w="med" len="sm"/>
          </a:ln>
        </p:spPr>
        <p:txBody>
          <a:bodyPr/>
          <a:lstStyle/>
          <a:p>
            <a:endParaRPr lang="fr-CA"/>
          </a:p>
        </p:txBody>
      </p:sp>
      <p:sp>
        <p:nvSpPr>
          <p:cNvPr id="31" name="AutoShape 31"/>
          <p:cNvSpPr/>
          <p:nvPr/>
        </p:nvSpPr>
        <p:spPr>
          <a:xfrm rot="-10800000">
            <a:off x="5488704" y="3429151"/>
            <a:ext cx="867224" cy="0"/>
          </a:xfrm>
          <a:prstGeom prst="line">
            <a:avLst/>
          </a:prstGeom>
          <a:ln w="47625" cap="rnd">
            <a:solidFill>
              <a:srgbClr val="000000"/>
            </a:solidFill>
            <a:prstDash val="solid"/>
            <a:headEnd type="none" w="sm" len="sm"/>
            <a:tailEnd type="arrow" w="med" len="sm"/>
          </a:ln>
        </p:spPr>
        <p:txBody>
          <a:bodyPr/>
          <a:lstStyle/>
          <a:p>
            <a:endParaRPr lang="fr-CA"/>
          </a:p>
        </p:txBody>
      </p:sp>
      <p:sp>
        <p:nvSpPr>
          <p:cNvPr id="32" name="AutoShape 32"/>
          <p:cNvSpPr/>
          <p:nvPr/>
        </p:nvSpPr>
        <p:spPr>
          <a:xfrm rot="-10800000">
            <a:off x="2820107" y="3433757"/>
            <a:ext cx="867224" cy="0"/>
          </a:xfrm>
          <a:prstGeom prst="line">
            <a:avLst/>
          </a:prstGeom>
          <a:ln w="47625" cap="rnd">
            <a:solidFill>
              <a:srgbClr val="000000"/>
            </a:solidFill>
            <a:prstDash val="solid"/>
            <a:headEnd type="none" w="sm" len="sm"/>
            <a:tailEnd type="arrow" w="med" len="sm"/>
          </a:ln>
        </p:spPr>
        <p:txBody>
          <a:bodyPr/>
          <a:lstStyle/>
          <a:p>
            <a:endParaRPr lang="fr-CA"/>
          </a:p>
        </p:txBody>
      </p:sp>
      <p:pic>
        <p:nvPicPr>
          <p:cNvPr id="38" name="Picture 38"/>
          <p:cNvPicPr>
            <a:picLocks noChangeAspect="1"/>
          </p:cNvPicPr>
          <p:nvPr/>
        </p:nvPicPr>
        <p:blipFill rotWithShape="1">
          <a:blip r:embed="rId3"/>
          <a:srcRect b="14000"/>
          <a:stretch/>
        </p:blipFill>
        <p:spPr>
          <a:xfrm>
            <a:off x="-141082" y="5158541"/>
            <a:ext cx="2113264" cy="1718961"/>
          </a:xfrm>
          <a:prstGeom prst="rect">
            <a:avLst/>
          </a:prstGeom>
        </p:spPr>
      </p:pic>
      <p:grpSp>
        <p:nvGrpSpPr>
          <p:cNvPr id="47" name="Group 15">
            <a:extLst>
              <a:ext uri="{FF2B5EF4-FFF2-40B4-BE49-F238E27FC236}">
                <a16:creationId xmlns:a16="http://schemas.microsoft.com/office/drawing/2014/main" id="{A1C8B0C9-0DC8-CF40-14C1-5870AFFDC73F}"/>
              </a:ext>
            </a:extLst>
          </p:cNvPr>
          <p:cNvGrpSpPr/>
          <p:nvPr/>
        </p:nvGrpSpPr>
        <p:grpSpPr>
          <a:xfrm>
            <a:off x="3094716" y="4500936"/>
            <a:ext cx="1350000" cy="1350000"/>
            <a:chOff x="-6311143" y="1976844"/>
            <a:chExt cx="2520927" cy="2151239"/>
          </a:xfrm>
        </p:grpSpPr>
        <p:grpSp>
          <p:nvGrpSpPr>
            <p:cNvPr id="48" name="Group 16">
              <a:extLst>
                <a:ext uri="{FF2B5EF4-FFF2-40B4-BE49-F238E27FC236}">
                  <a16:creationId xmlns:a16="http://schemas.microsoft.com/office/drawing/2014/main" id="{AFDB7510-69CF-6036-2DBF-993B861D8212}"/>
                </a:ext>
              </a:extLst>
            </p:cNvPr>
            <p:cNvGrpSpPr/>
            <p:nvPr/>
          </p:nvGrpSpPr>
          <p:grpSpPr>
            <a:xfrm>
              <a:off x="-6311143" y="1976844"/>
              <a:ext cx="2520927" cy="2151239"/>
              <a:chOff x="-6055365" y="1896727"/>
              <a:chExt cx="2418759" cy="2064054"/>
            </a:xfrm>
          </p:grpSpPr>
          <p:sp>
            <p:nvSpPr>
              <p:cNvPr id="50" name="Freeform 17">
                <a:extLst>
                  <a:ext uri="{FF2B5EF4-FFF2-40B4-BE49-F238E27FC236}">
                    <a16:creationId xmlns:a16="http://schemas.microsoft.com/office/drawing/2014/main" id="{D5742865-7CD2-594E-9535-1B03CD380319}"/>
                  </a:ext>
                </a:extLst>
              </p:cNvPr>
              <p:cNvSpPr/>
              <p:nvPr/>
            </p:nvSpPr>
            <p:spPr>
              <a:xfrm>
                <a:off x="-6055365" y="1896727"/>
                <a:ext cx="2418759" cy="2064054"/>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a:ln w="25400">
                <a:solidFill>
                  <a:schemeClr val="accent1">
                    <a:shade val="50000"/>
                  </a:schemeClr>
                </a:solidFill>
                <a:prstDash val="lgDash"/>
              </a:ln>
            </p:spPr>
            <p:txBody>
              <a:bodyPr/>
              <a:lstStyle/>
              <a:p>
                <a:endParaRPr lang="fr-CA"/>
              </a:p>
            </p:txBody>
          </p:sp>
        </p:grpSp>
        <p:sp>
          <p:nvSpPr>
            <p:cNvPr id="49" name="TextBox 18">
              <a:extLst>
                <a:ext uri="{FF2B5EF4-FFF2-40B4-BE49-F238E27FC236}">
                  <a16:creationId xmlns:a16="http://schemas.microsoft.com/office/drawing/2014/main" id="{A8F20028-002B-16F2-24FB-544835CD1DFA}"/>
                </a:ext>
              </a:extLst>
            </p:cNvPr>
            <p:cNvSpPr txBox="1"/>
            <p:nvPr/>
          </p:nvSpPr>
          <p:spPr>
            <a:xfrm>
              <a:off x="-5940055" y="2300488"/>
              <a:ext cx="1698035" cy="1609785"/>
            </a:xfrm>
            <a:prstGeom prst="rect">
              <a:avLst/>
            </a:prstGeom>
          </p:spPr>
          <p:txBody>
            <a:bodyPr wrap="square" lIns="0" tIns="0" rIns="0" bIns="0" rtlCol="0" anchor="t">
              <a:spAutoFit/>
            </a:bodyPr>
            <a:lstStyle/>
            <a:p>
              <a:pPr algn="ctr"/>
              <a:r>
                <a:rPr lang="fr-CA" sz="1313">
                  <a:solidFill>
                    <a:srgbClr val="000000"/>
                  </a:solidFill>
                  <a:latin typeface="Open Sans" panose="020B0606030504020204" pitchFamily="34" charset="0"/>
                  <a:ea typeface="Open Sans" panose="020B0606030504020204" pitchFamily="34" charset="0"/>
                  <a:cs typeface="Open Sans" panose="020B0606030504020204" pitchFamily="34" charset="0"/>
                </a:rPr>
                <a:t>La co-op fait de l’argent avec les sculptures</a:t>
              </a:r>
            </a:p>
          </p:txBody>
        </p:sp>
      </p:grpSp>
      <p:grpSp>
        <p:nvGrpSpPr>
          <p:cNvPr id="60" name="Groupe 59">
            <a:extLst>
              <a:ext uri="{FF2B5EF4-FFF2-40B4-BE49-F238E27FC236}">
                <a16:creationId xmlns:a16="http://schemas.microsoft.com/office/drawing/2014/main" id="{85EB32A0-0EBF-A3C5-D235-9548474D75D9}"/>
              </a:ext>
            </a:extLst>
          </p:cNvPr>
          <p:cNvGrpSpPr/>
          <p:nvPr/>
        </p:nvGrpSpPr>
        <p:grpSpPr>
          <a:xfrm>
            <a:off x="5256893" y="4490273"/>
            <a:ext cx="1322564" cy="1350000"/>
            <a:chOff x="4600832" y="4307494"/>
            <a:chExt cx="977288" cy="1204776"/>
          </a:xfrm>
        </p:grpSpPr>
        <p:sp>
          <p:nvSpPr>
            <p:cNvPr id="51" name="Freeform 9">
              <a:extLst>
                <a:ext uri="{FF2B5EF4-FFF2-40B4-BE49-F238E27FC236}">
                  <a16:creationId xmlns:a16="http://schemas.microsoft.com/office/drawing/2014/main" id="{618F08DF-E524-8091-E03D-E781B58C6C7F}"/>
                </a:ext>
              </a:extLst>
            </p:cNvPr>
            <p:cNvSpPr/>
            <p:nvPr/>
          </p:nvSpPr>
          <p:spPr>
            <a:xfrm>
              <a:off x="4608169" y="4307494"/>
              <a:ext cx="969951" cy="1204776"/>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a:ln w="25400">
              <a:solidFill>
                <a:schemeClr val="accent1">
                  <a:shade val="50000"/>
                </a:schemeClr>
              </a:solidFill>
              <a:prstDash val="lgDash"/>
            </a:ln>
          </p:spPr>
          <p:txBody>
            <a:bodyPr/>
            <a:lstStyle/>
            <a:p>
              <a:endParaRPr lang="fr-CA"/>
            </a:p>
          </p:txBody>
        </p:sp>
        <p:sp>
          <p:nvSpPr>
            <p:cNvPr id="52" name="TextBox 14">
              <a:extLst>
                <a:ext uri="{FF2B5EF4-FFF2-40B4-BE49-F238E27FC236}">
                  <a16:creationId xmlns:a16="http://schemas.microsoft.com/office/drawing/2014/main" id="{F7F2EFCA-677B-CE84-38D3-EA85892F9A76}"/>
                </a:ext>
              </a:extLst>
            </p:cNvPr>
            <p:cNvSpPr txBox="1"/>
            <p:nvPr/>
          </p:nvSpPr>
          <p:spPr>
            <a:xfrm>
              <a:off x="4600832" y="4491479"/>
              <a:ext cx="969951" cy="901541"/>
            </a:xfrm>
            <a:prstGeom prst="rect">
              <a:avLst/>
            </a:prstGeom>
          </p:spPr>
          <p:txBody>
            <a:bodyPr wrap="square" lIns="0" tIns="0" rIns="0" bIns="0" rtlCol="0" anchor="t">
              <a:spAutoFit/>
            </a:bodyPr>
            <a:lstStyle/>
            <a:p>
              <a:pPr algn="ctr"/>
              <a:r>
                <a:rPr lang="fr-CA" sz="1313">
                  <a:solidFill>
                    <a:srgbClr val="000000"/>
                  </a:solidFill>
                  <a:latin typeface="Open Sans" panose="020B0606030504020204" pitchFamily="34" charset="0"/>
                  <a:ea typeface="Open Sans" panose="020B0606030504020204" pitchFamily="34" charset="0"/>
                  <a:cs typeface="Open Sans" panose="020B0606030504020204" pitchFamily="34" charset="0"/>
                </a:rPr>
                <a:t>La co-op achètent les sculptures et fait les envois postaux</a:t>
              </a:r>
            </a:p>
          </p:txBody>
        </p:sp>
      </p:grpSp>
      <p:sp>
        <p:nvSpPr>
          <p:cNvPr id="54" name="AutoShape 29">
            <a:extLst>
              <a:ext uri="{FF2B5EF4-FFF2-40B4-BE49-F238E27FC236}">
                <a16:creationId xmlns:a16="http://schemas.microsoft.com/office/drawing/2014/main" id="{D1851E1E-3FB0-F25C-8863-51470DA78C4F}"/>
              </a:ext>
            </a:extLst>
          </p:cNvPr>
          <p:cNvSpPr/>
          <p:nvPr/>
        </p:nvSpPr>
        <p:spPr>
          <a:xfrm rot="5400000" flipV="1">
            <a:off x="7087582" y="2661225"/>
            <a:ext cx="330411" cy="10531"/>
          </a:xfrm>
          <a:prstGeom prst="line">
            <a:avLst/>
          </a:prstGeom>
          <a:ln w="47625" cap="rnd">
            <a:solidFill>
              <a:srgbClr val="000000"/>
            </a:solidFill>
            <a:prstDash val="solid"/>
            <a:headEnd type="none" w="sm" len="sm"/>
            <a:tailEnd type="arrow" w="med" len="sm"/>
          </a:ln>
        </p:spPr>
        <p:txBody>
          <a:bodyPr/>
          <a:lstStyle/>
          <a:p>
            <a:endParaRPr lang="fr-CA"/>
          </a:p>
        </p:txBody>
      </p:sp>
      <p:pic>
        <p:nvPicPr>
          <p:cNvPr id="55" name="Picture 14">
            <a:extLst>
              <a:ext uri="{FF2B5EF4-FFF2-40B4-BE49-F238E27FC236}">
                <a16:creationId xmlns:a16="http://schemas.microsoft.com/office/drawing/2014/main" id="{0F04D218-2EC0-A9BF-3305-9F45883F155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3631306">
            <a:off x="7665988" y="4512869"/>
            <a:ext cx="1102469" cy="896007"/>
          </a:xfrm>
          <a:prstGeom prst="rect">
            <a:avLst/>
          </a:prstGeom>
        </p:spPr>
      </p:pic>
      <p:grpSp>
        <p:nvGrpSpPr>
          <p:cNvPr id="59" name="Groupe 58">
            <a:extLst>
              <a:ext uri="{FF2B5EF4-FFF2-40B4-BE49-F238E27FC236}">
                <a16:creationId xmlns:a16="http://schemas.microsoft.com/office/drawing/2014/main" id="{68E9D61A-F231-B491-849C-14F3717046D1}"/>
              </a:ext>
            </a:extLst>
          </p:cNvPr>
          <p:cNvGrpSpPr/>
          <p:nvPr/>
        </p:nvGrpSpPr>
        <p:grpSpPr>
          <a:xfrm>
            <a:off x="1224478" y="1056807"/>
            <a:ext cx="1350000" cy="1350000"/>
            <a:chOff x="1769940" y="1293119"/>
            <a:chExt cx="1139428" cy="1335237"/>
          </a:xfrm>
        </p:grpSpPr>
        <p:grpSp>
          <p:nvGrpSpPr>
            <p:cNvPr id="45" name="Groupe 44">
              <a:extLst>
                <a:ext uri="{FF2B5EF4-FFF2-40B4-BE49-F238E27FC236}">
                  <a16:creationId xmlns:a16="http://schemas.microsoft.com/office/drawing/2014/main" id="{6D361B77-D85D-C30A-25BB-E495B5BB828D}"/>
                </a:ext>
              </a:extLst>
            </p:cNvPr>
            <p:cNvGrpSpPr/>
            <p:nvPr/>
          </p:nvGrpSpPr>
          <p:grpSpPr>
            <a:xfrm>
              <a:off x="1769940" y="1293119"/>
              <a:ext cx="1139428" cy="1335237"/>
              <a:chOff x="5148398" y="1213001"/>
              <a:chExt cx="1139428" cy="1335237"/>
            </a:xfrm>
          </p:grpSpPr>
          <p:grpSp>
            <p:nvGrpSpPr>
              <p:cNvPr id="46" name="Group 8">
                <a:extLst>
                  <a:ext uri="{FF2B5EF4-FFF2-40B4-BE49-F238E27FC236}">
                    <a16:creationId xmlns:a16="http://schemas.microsoft.com/office/drawing/2014/main" id="{34566D0B-BAC1-C3B9-9D09-135C21583043}"/>
                  </a:ext>
                </a:extLst>
              </p:cNvPr>
              <p:cNvGrpSpPr/>
              <p:nvPr/>
            </p:nvGrpSpPr>
            <p:grpSpPr>
              <a:xfrm>
                <a:off x="5148398" y="1213001"/>
                <a:ext cx="1139428" cy="1335237"/>
                <a:chOff x="-916103" y="55238"/>
                <a:chExt cx="1913890" cy="1913890"/>
              </a:xfrm>
            </p:grpSpPr>
            <p:sp>
              <p:nvSpPr>
                <p:cNvPr id="56" name="Freeform 9">
                  <a:extLst>
                    <a:ext uri="{FF2B5EF4-FFF2-40B4-BE49-F238E27FC236}">
                      <a16:creationId xmlns:a16="http://schemas.microsoft.com/office/drawing/2014/main" id="{2576B635-DD81-6B91-A733-C12922FCCCC6}"/>
                    </a:ext>
                  </a:extLst>
                </p:cNvPr>
                <p:cNvSpPr/>
                <p:nvPr/>
              </p:nvSpPr>
              <p:spPr>
                <a:xfrm>
                  <a:off x="-916103" y="55238"/>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sp>
            <p:nvSpPr>
              <p:cNvPr id="53" name="TextBox 14">
                <a:extLst>
                  <a:ext uri="{FF2B5EF4-FFF2-40B4-BE49-F238E27FC236}">
                    <a16:creationId xmlns:a16="http://schemas.microsoft.com/office/drawing/2014/main" id="{8F02758D-4D94-89AD-EBBC-F2E24A4616EE}"/>
                  </a:ext>
                </a:extLst>
              </p:cNvPr>
              <p:cNvSpPr txBox="1"/>
              <p:nvPr/>
            </p:nvSpPr>
            <p:spPr>
              <a:xfrm>
                <a:off x="5183737" y="1360752"/>
                <a:ext cx="1086672" cy="265155"/>
              </a:xfrm>
              <a:prstGeom prst="rect">
                <a:avLst/>
              </a:prstGeom>
            </p:spPr>
            <p:txBody>
              <a:bodyPr wrap="square" lIns="0" tIns="0" rIns="0" bIns="0" rtlCol="0" anchor="t">
                <a:spAutoFit/>
              </a:bodyPr>
              <a:lstStyle/>
              <a:p>
                <a:pPr algn="ctr">
                  <a:lnSpc>
                    <a:spcPts val="2355"/>
                  </a:lnSpc>
                </a:pPr>
                <a:endParaRPr lang="fr-CA" sz="1125">
                  <a:solidFill>
                    <a:srgbClr val="000000"/>
                  </a:solidFill>
                  <a:latin typeface="Open Sans Light"/>
                </a:endParaRPr>
              </a:p>
            </p:txBody>
          </p:sp>
        </p:grpSp>
        <p:sp>
          <p:nvSpPr>
            <p:cNvPr id="12" name="TextBox 12"/>
            <p:cNvSpPr txBox="1"/>
            <p:nvPr/>
          </p:nvSpPr>
          <p:spPr>
            <a:xfrm>
              <a:off x="1821431" y="1338983"/>
              <a:ext cx="1086672" cy="1184539"/>
            </a:xfrm>
            <a:prstGeom prst="rect">
              <a:avLst/>
            </a:prstGeom>
          </p:spPr>
          <p:txBody>
            <a:bodyPr wrap="square" lIns="0" tIns="0" rIns="0" bIns="0" rtlCol="0" anchor="t">
              <a:spAutoFit/>
            </a:bodyPr>
            <a:lstStyle/>
            <a:p>
              <a:pPr algn="ctr">
                <a:lnSpc>
                  <a:spcPts val="2355"/>
                </a:lnSpc>
              </a:pPr>
              <a:r>
                <a:rPr lang="fr-CA" sz="1313">
                  <a:solidFill>
                    <a:srgbClr val="000000"/>
                  </a:solidFill>
                  <a:latin typeface="Open Sans" panose="020B0606030504020204" pitchFamily="34" charset="0"/>
                  <a:ea typeface="Open Sans" panose="020B0606030504020204" pitchFamily="34" charset="0"/>
                  <a:cs typeface="Open Sans" panose="020B0606030504020204" pitchFamily="34" charset="0"/>
                </a:rPr>
                <a:t>Les artistes de la co-op sculptent de la pierre à savon</a:t>
              </a:r>
            </a:p>
          </p:txBody>
        </p:sp>
      </p:grpSp>
      <p:grpSp>
        <p:nvGrpSpPr>
          <p:cNvPr id="4" name="Group 15">
            <a:extLst>
              <a:ext uri="{FF2B5EF4-FFF2-40B4-BE49-F238E27FC236}">
                <a16:creationId xmlns:a16="http://schemas.microsoft.com/office/drawing/2014/main" id="{A37535F4-B28B-DB60-B313-A0E54E417348}"/>
              </a:ext>
            </a:extLst>
          </p:cNvPr>
          <p:cNvGrpSpPr/>
          <p:nvPr/>
        </p:nvGrpSpPr>
        <p:grpSpPr>
          <a:xfrm>
            <a:off x="3924295" y="2677035"/>
            <a:ext cx="1350000" cy="1350000"/>
            <a:chOff x="-5028823" y="-534927"/>
            <a:chExt cx="2520927" cy="2151239"/>
          </a:xfrm>
        </p:grpSpPr>
        <p:grpSp>
          <p:nvGrpSpPr>
            <p:cNvPr id="5" name="Group 16">
              <a:extLst>
                <a:ext uri="{FF2B5EF4-FFF2-40B4-BE49-F238E27FC236}">
                  <a16:creationId xmlns:a16="http://schemas.microsoft.com/office/drawing/2014/main" id="{0C5C0626-F837-2984-9C16-658D27D586D2}"/>
                </a:ext>
              </a:extLst>
            </p:cNvPr>
            <p:cNvGrpSpPr/>
            <p:nvPr/>
          </p:nvGrpSpPr>
          <p:grpSpPr>
            <a:xfrm>
              <a:off x="-5028823" y="-534927"/>
              <a:ext cx="2520927" cy="2151239"/>
              <a:chOff x="-4825015" y="-513247"/>
              <a:chExt cx="2418759" cy="2064054"/>
            </a:xfrm>
          </p:grpSpPr>
          <p:sp>
            <p:nvSpPr>
              <p:cNvPr id="7" name="Freeform 17">
                <a:extLst>
                  <a:ext uri="{FF2B5EF4-FFF2-40B4-BE49-F238E27FC236}">
                    <a16:creationId xmlns:a16="http://schemas.microsoft.com/office/drawing/2014/main" id="{02E96A8F-BDA9-2CF0-5FCD-33DAED63A413}"/>
                  </a:ext>
                </a:extLst>
              </p:cNvPr>
              <p:cNvSpPr/>
              <p:nvPr/>
            </p:nvSpPr>
            <p:spPr>
              <a:xfrm>
                <a:off x="-4825015" y="-513247"/>
                <a:ext cx="2418759" cy="2064054"/>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a:ln w="25400">
                <a:solidFill>
                  <a:srgbClr val="C00000"/>
                </a:solidFill>
                <a:prstDash val="lgDash"/>
              </a:ln>
            </p:spPr>
            <p:txBody>
              <a:bodyPr/>
              <a:lstStyle/>
              <a:p>
                <a:endParaRPr lang="fr-CA"/>
              </a:p>
            </p:txBody>
          </p:sp>
        </p:grpSp>
        <p:sp>
          <p:nvSpPr>
            <p:cNvPr id="6" name="TextBox 18">
              <a:extLst>
                <a:ext uri="{FF2B5EF4-FFF2-40B4-BE49-F238E27FC236}">
                  <a16:creationId xmlns:a16="http://schemas.microsoft.com/office/drawing/2014/main" id="{7A253754-249B-54CD-A746-E920866FB15A}"/>
                </a:ext>
              </a:extLst>
            </p:cNvPr>
            <p:cNvSpPr txBox="1"/>
            <p:nvPr/>
          </p:nvSpPr>
          <p:spPr>
            <a:xfrm>
              <a:off x="-4575291" y="-263944"/>
              <a:ext cx="1698035" cy="1609785"/>
            </a:xfrm>
            <a:prstGeom prst="rect">
              <a:avLst/>
            </a:prstGeom>
          </p:spPr>
          <p:txBody>
            <a:bodyPr wrap="square" lIns="0" tIns="0" rIns="0" bIns="0" rtlCol="0" anchor="t">
              <a:spAutoFit/>
            </a:bodyPr>
            <a:lstStyle/>
            <a:p>
              <a:pPr algn="ctr"/>
              <a:r>
                <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La </a:t>
              </a:r>
              <a:r>
                <a:rPr lang="fr-CA" sz="1313"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co-op</a:t>
              </a:r>
              <a:r>
                <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 fait de l’argent avec les sculptures</a:t>
              </a:r>
            </a:p>
          </p:txBody>
        </p:sp>
      </p:grpSp>
      <p:sp>
        <p:nvSpPr>
          <p:cNvPr id="33" name="Freeform 9">
            <a:extLst>
              <a:ext uri="{FF2B5EF4-FFF2-40B4-BE49-F238E27FC236}">
                <a16:creationId xmlns:a16="http://schemas.microsoft.com/office/drawing/2014/main" id="{18BD7823-1A5C-698B-063E-097ED11D5F6A}"/>
              </a:ext>
            </a:extLst>
          </p:cNvPr>
          <p:cNvSpPr/>
          <p:nvPr/>
        </p:nvSpPr>
        <p:spPr>
          <a:xfrm>
            <a:off x="6569524" y="1086957"/>
            <a:ext cx="1312634" cy="135000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a:ln w="25400">
            <a:solidFill>
              <a:srgbClr val="C00000"/>
            </a:solidFill>
            <a:prstDash val="lgDash"/>
          </a:ln>
        </p:spPr>
        <p:txBody>
          <a:bodyPr/>
          <a:lstStyle/>
          <a:p>
            <a:endParaRPr lang="fr-CA" sz="1583"/>
          </a:p>
        </p:txBody>
      </p:sp>
      <p:sp>
        <p:nvSpPr>
          <p:cNvPr id="34" name="TextBox 14">
            <a:extLst>
              <a:ext uri="{FF2B5EF4-FFF2-40B4-BE49-F238E27FC236}">
                <a16:creationId xmlns:a16="http://schemas.microsoft.com/office/drawing/2014/main" id="{0BDE3DA9-7AD3-70C0-B828-09B9D047B340}"/>
              </a:ext>
            </a:extLst>
          </p:cNvPr>
          <p:cNvSpPr txBox="1"/>
          <p:nvPr/>
        </p:nvSpPr>
        <p:spPr>
          <a:xfrm>
            <a:off x="6551928" y="1273089"/>
            <a:ext cx="1312634" cy="1010213"/>
          </a:xfrm>
          <a:prstGeom prst="rect">
            <a:avLst/>
          </a:prstGeom>
        </p:spPr>
        <p:txBody>
          <a:bodyPr wrap="square" lIns="0" tIns="0" rIns="0" bIns="0" rtlCol="0" anchor="t">
            <a:spAutoFit/>
          </a:bodyPr>
          <a:lstStyle/>
          <a:p>
            <a:pPr algn="ctr"/>
            <a:r>
              <a:rPr lang="fr-CA" sz="1313">
                <a:solidFill>
                  <a:srgbClr val="000000"/>
                </a:solidFill>
                <a:latin typeface="Open Sans" panose="020B0606030504020204" pitchFamily="34" charset="0"/>
                <a:ea typeface="Open Sans" panose="020B0606030504020204" pitchFamily="34" charset="0"/>
                <a:cs typeface="Open Sans" panose="020B0606030504020204" pitchFamily="34" charset="0"/>
              </a:rPr>
              <a:t>La co-op achètent les sculptures et fait les envois postaux</a:t>
            </a:r>
          </a:p>
        </p:txBody>
      </p:sp>
      <p:sp>
        <p:nvSpPr>
          <p:cNvPr id="36" name="Ellipse 35">
            <a:extLst>
              <a:ext uri="{FF2B5EF4-FFF2-40B4-BE49-F238E27FC236}">
                <a16:creationId xmlns:a16="http://schemas.microsoft.com/office/drawing/2014/main" id="{729B8513-8342-D1EA-0D49-6AD3489081C9}"/>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1583"/>
              <a:t>39</a:t>
            </a:r>
          </a:p>
        </p:txBody>
      </p:sp>
      <p:sp>
        <p:nvSpPr>
          <p:cNvPr id="19" name="TextBox 6">
            <a:extLst>
              <a:ext uri="{FF2B5EF4-FFF2-40B4-BE49-F238E27FC236}">
                <a16:creationId xmlns:a16="http://schemas.microsoft.com/office/drawing/2014/main" id="{248B1730-384F-DA71-928A-847E8D390F2B}"/>
              </a:ext>
            </a:extLst>
          </p:cNvPr>
          <p:cNvSpPr txBox="1"/>
          <p:nvPr/>
        </p:nvSpPr>
        <p:spPr>
          <a:xfrm>
            <a:off x="488370" y="135475"/>
            <a:ext cx="8614461" cy="496674"/>
          </a:xfrm>
          <a:prstGeom prst="rect">
            <a:avLst/>
          </a:prstGeom>
        </p:spPr>
        <p:txBody>
          <a:bodyPr wrap="square" lIns="0" tIns="0" rIns="0" bIns="0" rtlCol="0" anchor="t">
            <a:spAutoFit/>
          </a:bodyPr>
          <a:lstStyle/>
          <a:p>
            <a:pPr algn="ctr">
              <a:lnSpc>
                <a:spcPts val="4200"/>
              </a:lnSpc>
            </a:pPr>
            <a:r>
              <a:rPr lang="en-US" sz="2800" dirty="0">
                <a:solidFill>
                  <a:srgbClr val="1E6090"/>
                </a:solidFill>
                <a:latin typeface="Open Sans Extra Bold"/>
              </a:rPr>
              <a:t>Le commerce de sculptures de </a:t>
            </a:r>
            <a:r>
              <a:rPr lang="en-US" sz="2800" dirty="0" err="1">
                <a:solidFill>
                  <a:srgbClr val="1E6090"/>
                </a:solidFill>
                <a:latin typeface="Open Sans Extra Bold"/>
              </a:rPr>
              <a:t>pierre</a:t>
            </a:r>
            <a:r>
              <a:rPr lang="en-US" sz="2800" dirty="0">
                <a:solidFill>
                  <a:srgbClr val="1E6090"/>
                </a:solidFill>
                <a:latin typeface="Open Sans Extra Bold"/>
              </a:rPr>
              <a:t> </a:t>
            </a:r>
            <a:r>
              <a:rPr lang="en-US" sz="2800" dirty="0" err="1">
                <a:solidFill>
                  <a:srgbClr val="1E6090"/>
                </a:solidFill>
                <a:latin typeface="Open Sans Extra Bold"/>
              </a:rPr>
              <a:t>à</a:t>
            </a:r>
            <a:r>
              <a:rPr lang="en-US" sz="2800" dirty="0">
                <a:solidFill>
                  <a:srgbClr val="1E6090"/>
                </a:solidFill>
                <a:latin typeface="Open Sans Extra Bold"/>
              </a:rPr>
              <a:t> </a:t>
            </a:r>
            <a:r>
              <a:rPr lang="en-US" sz="2800" dirty="0" err="1">
                <a:solidFill>
                  <a:srgbClr val="1E6090"/>
                </a:solidFill>
                <a:latin typeface="Open Sans Extra Bold"/>
              </a:rPr>
              <a:t>savon</a:t>
            </a:r>
            <a:endParaRPr lang="en-US" sz="2800" dirty="0">
              <a:solidFill>
                <a:srgbClr val="1E6090"/>
              </a:solidFill>
              <a:latin typeface="Open Sans Extra Bo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055136" y="968638"/>
            <a:ext cx="6761708" cy="1309736"/>
            <a:chOff x="102268" y="124759"/>
            <a:chExt cx="5431963" cy="1682920"/>
          </a:xfrm>
        </p:grpSpPr>
        <p:grpSp>
          <p:nvGrpSpPr>
            <p:cNvPr id="3" name="Group 3"/>
            <p:cNvGrpSpPr/>
            <p:nvPr/>
          </p:nvGrpSpPr>
          <p:grpSpPr>
            <a:xfrm>
              <a:off x="102268" y="124759"/>
              <a:ext cx="5431963" cy="1682920"/>
              <a:chOff x="184962" y="298460"/>
              <a:chExt cx="9824273" cy="4026047"/>
            </a:xfrm>
          </p:grpSpPr>
          <p:sp>
            <p:nvSpPr>
              <p:cNvPr id="4" name="Freeform 4"/>
              <p:cNvSpPr/>
              <p:nvPr/>
            </p:nvSpPr>
            <p:spPr>
              <a:xfrm>
                <a:off x="184962" y="298460"/>
                <a:ext cx="9824273" cy="4026047"/>
              </a:xfrm>
              <a:custGeom>
                <a:avLst/>
                <a:gdLst/>
                <a:ahLst/>
                <a:cxnLst/>
                <a:rect l="l" t="t" r="r" b="b"/>
                <a:pathLst>
                  <a:path w="9824273" h="5604718">
                    <a:moveTo>
                      <a:pt x="9824273" y="439420"/>
                    </a:moveTo>
                    <a:lnTo>
                      <a:pt x="9824273" y="3918158"/>
                    </a:lnTo>
                    <a:cubicBezTo>
                      <a:pt x="9824273" y="4160728"/>
                      <a:pt x="9627423" y="4357578"/>
                      <a:pt x="9384854" y="4357578"/>
                    </a:cubicBezTo>
                    <a:lnTo>
                      <a:pt x="1780540" y="4357578"/>
                    </a:lnTo>
                    <a:cubicBezTo>
                      <a:pt x="1925320" y="4784298"/>
                      <a:pt x="2146300" y="5186888"/>
                      <a:pt x="2298700" y="5604718"/>
                    </a:cubicBezTo>
                    <a:cubicBezTo>
                      <a:pt x="2123440" y="5350718"/>
                      <a:pt x="1510030" y="4835098"/>
                      <a:pt x="1162050" y="4357578"/>
                    </a:cubicBezTo>
                    <a:lnTo>
                      <a:pt x="439420" y="4357578"/>
                    </a:lnTo>
                    <a:cubicBezTo>
                      <a:pt x="196850" y="4357579"/>
                      <a:pt x="0" y="4160729"/>
                      <a:pt x="0" y="3918159"/>
                    </a:cubicBezTo>
                    <a:lnTo>
                      <a:pt x="0" y="439420"/>
                    </a:lnTo>
                    <a:cubicBezTo>
                      <a:pt x="0" y="196850"/>
                      <a:pt x="196850" y="0"/>
                      <a:pt x="439420" y="0"/>
                    </a:cubicBezTo>
                    <a:lnTo>
                      <a:pt x="9384854" y="0"/>
                    </a:lnTo>
                    <a:cubicBezTo>
                      <a:pt x="9627423" y="0"/>
                      <a:pt x="9824273" y="196850"/>
                      <a:pt x="9824273" y="439420"/>
                    </a:cubicBezTo>
                    <a:close/>
                  </a:path>
                </a:pathLst>
              </a:custGeom>
              <a:solidFill>
                <a:srgbClr val="9AA7B2"/>
              </a:solidFill>
            </p:spPr>
            <p:txBody>
              <a:bodyPr/>
              <a:lstStyle/>
              <a:p>
                <a:endParaRPr lang="fr-CA"/>
              </a:p>
            </p:txBody>
          </p:sp>
        </p:grpSp>
        <p:sp>
          <p:nvSpPr>
            <p:cNvPr id="5" name="TextBox 5"/>
            <p:cNvSpPr txBox="1"/>
            <p:nvPr/>
          </p:nvSpPr>
          <p:spPr>
            <a:xfrm>
              <a:off x="176249" y="220070"/>
              <a:ext cx="5234757" cy="1044539"/>
            </a:xfrm>
            <a:prstGeom prst="rect">
              <a:avLst/>
            </a:prstGeom>
          </p:spPr>
          <p:txBody>
            <a:bodyPr wrap="square" lIns="0" tIns="0" rIns="0" bIns="0" rtlCol="0" anchor="t">
              <a:spAutoFit/>
            </a:bodyPr>
            <a:lstStyle/>
            <a:p>
              <a:pPr algn="ctr">
                <a:lnSpc>
                  <a:spcPts val="1629"/>
                </a:lnSpc>
              </a:pPr>
              <a:r>
                <a:rPr lang="fr-CA"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Dans les années 60, le commerce de sculptures de pierre à savon connait un fort succès! La </a:t>
              </a:r>
              <a:r>
                <a:rPr lang="fr-CA" sz="14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co-op</a:t>
              </a:r>
              <a:r>
                <a:rPr lang="fr-CA"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 peut diversifier son offre d’artisanat et développer un atelier d’impression, une </a:t>
              </a:r>
              <a:r>
                <a:rPr lang="fr-CA" sz="14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co-op</a:t>
              </a:r>
              <a:r>
                <a:rPr lang="fr-CA"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 de couture et un petit magasin où se vendait l’artisanat fait par les membres de la communauté.</a:t>
              </a:r>
            </a:p>
          </p:txBody>
        </p:sp>
      </p:grpSp>
      <p:pic>
        <p:nvPicPr>
          <p:cNvPr id="18" name="Picture 1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4244" b="72616"/>
          <a:stretch>
            <a:fillRect/>
          </a:stretch>
        </p:blipFill>
        <p:spPr>
          <a:xfrm>
            <a:off x="4555184" y="5294918"/>
            <a:ext cx="106298" cy="121152"/>
          </a:xfrm>
          <a:prstGeom prst="rect">
            <a:avLst/>
          </a:prstGeom>
        </p:spPr>
      </p:pic>
      <p:sp>
        <p:nvSpPr>
          <p:cNvPr id="19" name="TextBox 19"/>
          <p:cNvSpPr txBox="1"/>
          <p:nvPr/>
        </p:nvSpPr>
        <p:spPr>
          <a:xfrm>
            <a:off x="0" y="-53578"/>
            <a:ext cx="9102831" cy="1035283"/>
          </a:xfrm>
          <a:prstGeom prst="rect">
            <a:avLst/>
          </a:prstGeom>
        </p:spPr>
        <p:txBody>
          <a:bodyPr wrap="square" lIns="0" tIns="0" rIns="0" bIns="0" rtlCol="0" anchor="t">
            <a:spAutoFit/>
          </a:bodyPr>
          <a:lstStyle/>
          <a:p>
            <a:pPr algn="ctr">
              <a:lnSpc>
                <a:spcPts val="4200"/>
              </a:lnSpc>
            </a:pPr>
            <a:r>
              <a:rPr lang="en-US" sz="2800" dirty="0">
                <a:solidFill>
                  <a:srgbClr val="1E6090"/>
                </a:solidFill>
                <a:latin typeface="Open Sans Extra Bold"/>
              </a:rPr>
              <a:t>Les </a:t>
            </a:r>
            <a:r>
              <a:rPr lang="en-US" sz="2800" dirty="0" err="1">
                <a:solidFill>
                  <a:srgbClr val="1E6090"/>
                </a:solidFill>
                <a:latin typeface="Open Sans Extra Bold"/>
              </a:rPr>
              <a:t>années</a:t>
            </a:r>
            <a:r>
              <a:rPr lang="en-US" sz="2800" dirty="0">
                <a:solidFill>
                  <a:srgbClr val="1E6090"/>
                </a:solidFill>
                <a:latin typeface="Open Sans Extra Bold"/>
              </a:rPr>
              <a:t> 60:</a:t>
            </a:r>
          </a:p>
          <a:p>
            <a:pPr algn="ctr">
              <a:lnSpc>
                <a:spcPts val="4200"/>
              </a:lnSpc>
            </a:pPr>
            <a:r>
              <a:rPr lang="en-US" sz="2800" dirty="0">
                <a:solidFill>
                  <a:srgbClr val="1E6090"/>
                </a:solidFill>
                <a:latin typeface="Open Sans Extra Bold"/>
              </a:rPr>
              <a:t>Le commerce de sculptures de </a:t>
            </a:r>
            <a:r>
              <a:rPr lang="en-US" sz="2800" dirty="0" err="1">
                <a:solidFill>
                  <a:srgbClr val="1E6090"/>
                </a:solidFill>
                <a:latin typeface="Open Sans Extra Bold"/>
              </a:rPr>
              <a:t>pierre</a:t>
            </a:r>
            <a:r>
              <a:rPr lang="en-US" sz="2800" dirty="0">
                <a:solidFill>
                  <a:srgbClr val="1E6090"/>
                </a:solidFill>
                <a:latin typeface="Open Sans Extra Bold"/>
              </a:rPr>
              <a:t> </a:t>
            </a:r>
            <a:r>
              <a:rPr lang="en-US" sz="2800" dirty="0" err="1">
                <a:solidFill>
                  <a:srgbClr val="1E6090"/>
                </a:solidFill>
                <a:latin typeface="Open Sans Extra Bold"/>
              </a:rPr>
              <a:t>à</a:t>
            </a:r>
            <a:r>
              <a:rPr lang="en-US" sz="2800" dirty="0">
                <a:solidFill>
                  <a:srgbClr val="1E6090"/>
                </a:solidFill>
                <a:latin typeface="Open Sans Extra Bold"/>
              </a:rPr>
              <a:t> </a:t>
            </a:r>
            <a:r>
              <a:rPr lang="en-US" sz="2800" dirty="0" err="1">
                <a:solidFill>
                  <a:srgbClr val="1E6090"/>
                </a:solidFill>
                <a:latin typeface="Open Sans Extra Bold"/>
              </a:rPr>
              <a:t>savon</a:t>
            </a:r>
            <a:endParaRPr lang="en-US" sz="2800" dirty="0">
              <a:solidFill>
                <a:srgbClr val="1E6090"/>
              </a:solidFill>
              <a:latin typeface="Open Sans Extra Bold"/>
            </a:endParaRPr>
          </a:p>
        </p:txBody>
      </p:sp>
      <p:pic>
        <p:nvPicPr>
          <p:cNvPr id="22" name="Picture 2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4244" b="72616"/>
          <a:stretch>
            <a:fillRect/>
          </a:stretch>
        </p:blipFill>
        <p:spPr>
          <a:xfrm>
            <a:off x="1347813" y="5234342"/>
            <a:ext cx="106298" cy="121152"/>
          </a:xfrm>
          <a:prstGeom prst="rect">
            <a:avLst/>
          </a:prstGeom>
        </p:spPr>
      </p:pic>
      <p:pic>
        <p:nvPicPr>
          <p:cNvPr id="23" name="Picture 23"/>
          <p:cNvPicPr>
            <a:picLocks noChangeAspect="1"/>
          </p:cNvPicPr>
          <p:nvPr/>
        </p:nvPicPr>
        <p:blipFill>
          <a:blip r:embed="rId5"/>
          <a:srcRect b="64094"/>
          <a:stretch>
            <a:fillRect/>
          </a:stretch>
        </p:blipFill>
        <p:spPr>
          <a:xfrm>
            <a:off x="7901902" y="2324341"/>
            <a:ext cx="1242098" cy="376609"/>
          </a:xfrm>
          <a:prstGeom prst="rect">
            <a:avLst/>
          </a:prstGeom>
        </p:spPr>
      </p:pic>
      <p:pic>
        <p:nvPicPr>
          <p:cNvPr id="29" name="Picture 29"/>
          <p:cNvPicPr>
            <a:picLocks noChangeAspect="1"/>
          </p:cNvPicPr>
          <p:nvPr/>
        </p:nvPicPr>
        <p:blipFill>
          <a:blip r:embed="rId6"/>
          <a:srcRect/>
          <a:stretch>
            <a:fillRect/>
          </a:stretch>
        </p:blipFill>
        <p:spPr>
          <a:xfrm>
            <a:off x="2390908" y="1839364"/>
            <a:ext cx="1388864" cy="1385452"/>
          </a:xfrm>
          <a:prstGeom prst="rect">
            <a:avLst/>
          </a:prstGeom>
        </p:spPr>
      </p:pic>
      <p:sp>
        <p:nvSpPr>
          <p:cNvPr id="33" name="ZoneTexte 32">
            <a:extLst>
              <a:ext uri="{FF2B5EF4-FFF2-40B4-BE49-F238E27FC236}">
                <a16:creationId xmlns:a16="http://schemas.microsoft.com/office/drawing/2014/main" id="{7495BFCD-223A-F9AB-E7BC-E906079CA4A2}"/>
              </a:ext>
            </a:extLst>
          </p:cNvPr>
          <p:cNvSpPr txBox="1"/>
          <p:nvPr/>
        </p:nvSpPr>
        <p:spPr>
          <a:xfrm>
            <a:off x="0" y="2923981"/>
            <a:ext cx="9144000" cy="323165"/>
          </a:xfrm>
          <a:prstGeom prst="rect">
            <a:avLst/>
          </a:prstGeom>
          <a:solidFill>
            <a:schemeClr val="accent5">
              <a:lumMod val="60000"/>
              <a:lumOff val="40000"/>
            </a:schemeClr>
          </a:solidFill>
        </p:spPr>
        <p:txBody>
          <a:bodyPr wrap="square" rtlCol="0">
            <a:spAutoFit/>
          </a:bodyPr>
          <a:lstStyle/>
          <a:p>
            <a:pPr marL="321465" indent="-321465" algn="ctr">
              <a:buFont typeface="+mj-lt"/>
              <a:buAutoNum type="arabicPeriod"/>
            </a:pPr>
            <a:r>
              <a:rPr lang="en-CA" sz="1500" dirty="0" err="1">
                <a:latin typeface="Open Sans" panose="020B0606030504020204" pitchFamily="34" charset="0"/>
                <a:ea typeface="Open Sans" panose="020B0606030504020204" pitchFamily="34" charset="0"/>
                <a:cs typeface="Open Sans" panose="020B0606030504020204" pitchFamily="34" charset="0"/>
              </a:rPr>
              <a:t>Relie</a:t>
            </a:r>
            <a:r>
              <a:rPr lang="en-CA" sz="1500" dirty="0">
                <a:latin typeface="Open Sans" panose="020B0606030504020204" pitchFamily="34" charset="0"/>
                <a:ea typeface="Open Sans" panose="020B0606030504020204" pitchFamily="34" charset="0"/>
                <a:cs typeface="Open Sans" panose="020B0606030504020204" pitchFamily="34" charset="0"/>
              </a:rPr>
              <a:t> </a:t>
            </a:r>
            <a:r>
              <a:rPr lang="en-CA" sz="1500" dirty="0" err="1">
                <a:latin typeface="Open Sans" panose="020B0606030504020204" pitchFamily="34" charset="0"/>
                <a:ea typeface="Open Sans" panose="020B0606030504020204" pitchFamily="34" charset="0"/>
                <a:cs typeface="Open Sans" panose="020B0606030504020204" pitchFamily="34" charset="0"/>
              </a:rPr>
              <a:t>chaque</a:t>
            </a:r>
            <a:r>
              <a:rPr lang="en-CA" sz="1500" dirty="0">
                <a:latin typeface="Open Sans" panose="020B0606030504020204" pitchFamily="34" charset="0"/>
                <a:ea typeface="Open Sans" panose="020B0606030504020204" pitchFamily="34" charset="0"/>
                <a:cs typeface="Open Sans" panose="020B0606030504020204" pitchFamily="34" charset="0"/>
              </a:rPr>
              <a:t> document avec le commerce </a:t>
            </a:r>
            <a:r>
              <a:rPr lang="en-CA" sz="1500" dirty="0" err="1">
                <a:latin typeface="Open Sans" panose="020B0606030504020204" pitchFamily="34" charset="0"/>
                <a:ea typeface="Open Sans" panose="020B0606030504020204" pitchFamily="34" charset="0"/>
                <a:cs typeface="Open Sans" panose="020B0606030504020204" pitchFamily="34" charset="0"/>
              </a:rPr>
              <a:t>qu’il</a:t>
            </a:r>
            <a:r>
              <a:rPr lang="en-CA" sz="1500" dirty="0">
                <a:latin typeface="Open Sans" panose="020B0606030504020204" pitchFamily="34" charset="0"/>
                <a:ea typeface="Open Sans" panose="020B0606030504020204" pitchFamily="34" charset="0"/>
                <a:cs typeface="Open Sans" panose="020B0606030504020204" pitchFamily="34" charset="0"/>
              </a:rPr>
              <a:t> </a:t>
            </a:r>
            <a:r>
              <a:rPr lang="en-CA" sz="1500" dirty="0" err="1">
                <a:latin typeface="Open Sans" panose="020B0606030504020204" pitchFamily="34" charset="0"/>
                <a:ea typeface="Open Sans" panose="020B0606030504020204" pitchFamily="34" charset="0"/>
                <a:cs typeface="Open Sans" panose="020B0606030504020204" pitchFamily="34" charset="0"/>
              </a:rPr>
              <a:t>représente</a:t>
            </a:r>
            <a:endParaRPr lang="en-CA" sz="1500" dirty="0">
              <a:latin typeface="Open Sans" panose="020B0606030504020204" pitchFamily="34" charset="0"/>
              <a:ea typeface="Open Sans" panose="020B0606030504020204" pitchFamily="34" charset="0"/>
              <a:cs typeface="Open Sans" panose="020B0606030504020204" pitchFamily="34" charset="0"/>
            </a:endParaRPr>
          </a:p>
        </p:txBody>
      </p:sp>
      <p:pic>
        <p:nvPicPr>
          <p:cNvPr id="36" name="Image 35">
            <a:extLst>
              <a:ext uri="{FF2B5EF4-FFF2-40B4-BE49-F238E27FC236}">
                <a16:creationId xmlns:a16="http://schemas.microsoft.com/office/drawing/2014/main" id="{550B9B8F-2CD8-58DD-7087-10B80C555AB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27824" y="3354223"/>
            <a:ext cx="2703836" cy="1702668"/>
          </a:xfrm>
          <a:prstGeom prst="rect">
            <a:avLst/>
          </a:prstGeom>
        </p:spPr>
      </p:pic>
      <p:pic>
        <p:nvPicPr>
          <p:cNvPr id="38" name="Image 37">
            <a:extLst>
              <a:ext uri="{FF2B5EF4-FFF2-40B4-BE49-F238E27FC236}">
                <a16:creationId xmlns:a16="http://schemas.microsoft.com/office/drawing/2014/main" id="{6A9044AC-EDF1-CA16-439C-70E3FA9CCAC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36160" y="3354223"/>
            <a:ext cx="2703836" cy="1827848"/>
          </a:xfrm>
          <a:prstGeom prst="rect">
            <a:avLst/>
          </a:prstGeom>
        </p:spPr>
      </p:pic>
      <p:pic>
        <p:nvPicPr>
          <p:cNvPr id="40" name="Image 39">
            <a:extLst>
              <a:ext uri="{FF2B5EF4-FFF2-40B4-BE49-F238E27FC236}">
                <a16:creationId xmlns:a16="http://schemas.microsoft.com/office/drawing/2014/main" id="{55C0020C-2334-B537-D93E-F37906E5FFA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9488" y="3354222"/>
            <a:ext cx="2703836" cy="1785414"/>
          </a:xfrm>
          <a:prstGeom prst="rect">
            <a:avLst/>
          </a:prstGeom>
        </p:spPr>
      </p:pic>
      <p:pic>
        <p:nvPicPr>
          <p:cNvPr id="43" name="Picture 18">
            <a:extLst>
              <a:ext uri="{FF2B5EF4-FFF2-40B4-BE49-F238E27FC236}">
                <a16:creationId xmlns:a16="http://schemas.microsoft.com/office/drawing/2014/main" id="{96F0A506-3391-D1B6-7DAB-5E1415951CE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4244" b="72616"/>
          <a:stretch>
            <a:fillRect/>
          </a:stretch>
        </p:blipFill>
        <p:spPr>
          <a:xfrm>
            <a:off x="7724690" y="5294919"/>
            <a:ext cx="106298" cy="121152"/>
          </a:xfrm>
          <a:prstGeom prst="rect">
            <a:avLst/>
          </a:prstGeom>
        </p:spPr>
      </p:pic>
      <p:sp>
        <p:nvSpPr>
          <p:cNvPr id="9" name="Ellipse 8">
            <a:extLst>
              <a:ext uri="{FF2B5EF4-FFF2-40B4-BE49-F238E27FC236}">
                <a16:creationId xmlns:a16="http://schemas.microsoft.com/office/drawing/2014/main" id="{E746CF0C-A83E-ADE1-5BB7-A5CDDB2B73D1}"/>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40</a:t>
            </a:r>
          </a:p>
        </p:txBody>
      </p:sp>
      <p:sp>
        <p:nvSpPr>
          <p:cNvPr id="10" name="Autre processus 9">
            <a:extLst>
              <a:ext uri="{FF2B5EF4-FFF2-40B4-BE49-F238E27FC236}">
                <a16:creationId xmlns:a16="http://schemas.microsoft.com/office/drawing/2014/main" id="{B31AF3BF-8B33-F920-5B9A-FF014537FA7E}"/>
              </a:ext>
            </a:extLst>
          </p:cNvPr>
          <p:cNvSpPr/>
          <p:nvPr/>
        </p:nvSpPr>
        <p:spPr>
          <a:xfrm>
            <a:off x="337498" y="5909799"/>
            <a:ext cx="1198873"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latin typeface="Open Sans" panose="020B0606030504020204" pitchFamily="34" charset="0"/>
                <a:ea typeface="Open Sans" panose="020B0606030504020204" pitchFamily="34" charset="0"/>
                <a:cs typeface="Open Sans" panose="020B0606030504020204" pitchFamily="34" charset="0"/>
              </a:rPr>
              <a:t>Impressions</a:t>
            </a:r>
          </a:p>
        </p:txBody>
      </p:sp>
      <p:sp>
        <p:nvSpPr>
          <p:cNvPr id="12" name="Autre processus 11">
            <a:extLst>
              <a:ext uri="{FF2B5EF4-FFF2-40B4-BE49-F238E27FC236}">
                <a16:creationId xmlns:a16="http://schemas.microsoft.com/office/drawing/2014/main" id="{A8217BB5-97F2-F25B-029C-02B727DC8FD6}"/>
              </a:ext>
            </a:extLst>
          </p:cNvPr>
          <p:cNvSpPr/>
          <p:nvPr/>
        </p:nvSpPr>
        <p:spPr>
          <a:xfrm>
            <a:off x="3756499" y="5909799"/>
            <a:ext cx="1198873"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latin typeface="Open Sans" panose="020B0606030504020204" pitchFamily="34" charset="0"/>
                <a:ea typeface="Open Sans" panose="020B0606030504020204" pitchFamily="34" charset="0"/>
                <a:cs typeface="Open Sans" panose="020B0606030504020204" pitchFamily="34" charset="0"/>
              </a:rPr>
              <a:t>Couture</a:t>
            </a:r>
          </a:p>
        </p:txBody>
      </p:sp>
      <p:sp>
        <p:nvSpPr>
          <p:cNvPr id="13" name="Autre processus 12">
            <a:extLst>
              <a:ext uri="{FF2B5EF4-FFF2-40B4-BE49-F238E27FC236}">
                <a16:creationId xmlns:a16="http://schemas.microsoft.com/office/drawing/2014/main" id="{878B3004-FBB0-749C-47B9-450DBAB3FFCB}"/>
              </a:ext>
            </a:extLst>
          </p:cNvPr>
          <p:cNvSpPr/>
          <p:nvPr/>
        </p:nvSpPr>
        <p:spPr>
          <a:xfrm>
            <a:off x="7175500" y="5909799"/>
            <a:ext cx="1282688"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latin typeface="Open Sans" panose="020B0606030504020204" pitchFamily="34" charset="0"/>
                <a:ea typeface="Open Sans" panose="020B0606030504020204" pitchFamily="34" charset="0"/>
                <a:cs typeface="Open Sans" panose="020B0606030504020204" pitchFamily="34" charset="0"/>
              </a:rPr>
              <a:t>Petit magasin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6" name="Group 6"/>
          <p:cNvGrpSpPr>
            <a:grpSpLocks noChangeAspect="1"/>
          </p:cNvGrpSpPr>
          <p:nvPr/>
        </p:nvGrpSpPr>
        <p:grpSpPr>
          <a:xfrm>
            <a:off x="3064192" y="2696958"/>
            <a:ext cx="3824720" cy="3930525"/>
            <a:chOff x="0" y="0"/>
            <a:chExt cx="2540000" cy="2540000"/>
          </a:xfrm>
        </p:grpSpPr>
        <p:sp>
          <p:nvSpPr>
            <p:cNvPr id="7" name="Freeform 7"/>
            <p:cNvSpPr/>
            <p:nvPr/>
          </p:nvSpPr>
          <p:spPr>
            <a:xfrm>
              <a:off x="1270000" y="0"/>
              <a:ext cx="1337786" cy="1959176"/>
            </a:xfrm>
            <a:custGeom>
              <a:avLst/>
              <a:gdLst/>
              <a:ahLst/>
              <a:cxnLst/>
              <a:rect l="l" t="t" r="r" b="b"/>
              <a:pathLst>
                <a:path w="1337786" h="1959176">
                  <a:moveTo>
                    <a:pt x="0" y="0"/>
                  </a:moveTo>
                  <a:lnTo>
                    <a:pt x="0" y="0"/>
                  </a:lnTo>
                  <a:cubicBezTo>
                    <a:pt x="465090" y="0"/>
                    <a:pt x="892978" y="254225"/>
                    <a:pt x="1115382" y="662692"/>
                  </a:cubicBezTo>
                  <a:cubicBezTo>
                    <a:pt x="1337786" y="1071159"/>
                    <a:pt x="1319126" y="1568522"/>
                    <a:pt x="1066741" y="1959176"/>
                  </a:cubicBezTo>
                  <a:lnTo>
                    <a:pt x="0" y="1270000"/>
                  </a:lnTo>
                  <a:close/>
                </a:path>
              </a:pathLst>
            </a:custGeom>
            <a:solidFill>
              <a:schemeClr val="tx2">
                <a:lumMod val="60000"/>
                <a:lumOff val="40000"/>
              </a:schemeClr>
            </a:solidFill>
          </p:spPr>
          <p:txBody>
            <a:bodyPr/>
            <a:lstStyle/>
            <a:p>
              <a:endParaRPr lang="fr-CA" sz="1583"/>
            </a:p>
          </p:txBody>
        </p:sp>
        <p:sp>
          <p:nvSpPr>
            <p:cNvPr id="8" name="Freeform 8"/>
            <p:cNvSpPr/>
            <p:nvPr/>
          </p:nvSpPr>
          <p:spPr>
            <a:xfrm>
              <a:off x="-87701" y="0"/>
              <a:ext cx="2457553" cy="2674194"/>
            </a:xfrm>
            <a:custGeom>
              <a:avLst/>
              <a:gdLst/>
              <a:ahLst/>
              <a:cxnLst/>
              <a:rect l="l" t="t" r="r" b="b"/>
              <a:pathLst>
                <a:path w="2457553" h="2674194">
                  <a:moveTo>
                    <a:pt x="2457553" y="1905000"/>
                  </a:moveTo>
                  <a:cubicBezTo>
                    <a:pt x="2149400" y="2438737"/>
                    <a:pt x="1502521" y="2674194"/>
                    <a:pt x="923375" y="2463424"/>
                  </a:cubicBezTo>
                  <a:cubicBezTo>
                    <a:pt x="344229" y="2252654"/>
                    <a:pt x="0" y="1656501"/>
                    <a:pt x="106980" y="1049550"/>
                  </a:cubicBezTo>
                  <a:cubicBezTo>
                    <a:pt x="213961" y="442599"/>
                    <a:pt x="741267" y="62"/>
                    <a:pt x="1357574" y="0"/>
                  </a:cubicBezTo>
                  <a:lnTo>
                    <a:pt x="1357701" y="1270000"/>
                  </a:lnTo>
                  <a:close/>
                </a:path>
              </a:pathLst>
            </a:custGeom>
            <a:solidFill>
              <a:schemeClr val="accent1">
                <a:lumMod val="60000"/>
                <a:lumOff val="40000"/>
              </a:schemeClr>
            </a:solidFill>
          </p:spPr>
          <p:txBody>
            <a:bodyPr/>
            <a:lstStyle/>
            <a:p>
              <a:endParaRPr lang="fr-CA"/>
            </a:p>
          </p:txBody>
        </p:sp>
        <p:sp>
          <p:nvSpPr>
            <p:cNvPr id="9" name="Freeform 9"/>
            <p:cNvSpPr/>
            <p:nvPr/>
          </p:nvSpPr>
          <p:spPr>
            <a:xfrm>
              <a:off x="1270000" y="0"/>
              <a:ext cx="127" cy="1270000"/>
            </a:xfrm>
            <a:custGeom>
              <a:avLst/>
              <a:gdLst/>
              <a:ahLst/>
              <a:cxnLst/>
              <a:rect l="l" t="t" r="r" b="b"/>
              <a:pathLst>
                <a:path w="127" h="1270000">
                  <a:moveTo>
                    <a:pt x="0" y="0"/>
                  </a:moveTo>
                  <a:cubicBezTo>
                    <a:pt x="42" y="0"/>
                    <a:pt x="85" y="0"/>
                    <a:pt x="127" y="0"/>
                  </a:cubicBezTo>
                  <a:lnTo>
                    <a:pt x="0" y="1270000"/>
                  </a:lnTo>
                  <a:close/>
                </a:path>
              </a:pathLst>
            </a:custGeom>
            <a:solidFill>
              <a:srgbClr val="2D8BBA"/>
            </a:solidFill>
          </p:spPr>
          <p:txBody>
            <a:bodyPr/>
            <a:lstStyle/>
            <a:p>
              <a:endParaRPr lang="fr-CA"/>
            </a:p>
          </p:txBody>
        </p:sp>
      </p:grpSp>
      <p:grpSp>
        <p:nvGrpSpPr>
          <p:cNvPr id="10" name="Group 10"/>
          <p:cNvGrpSpPr/>
          <p:nvPr/>
        </p:nvGrpSpPr>
        <p:grpSpPr>
          <a:xfrm>
            <a:off x="-33996" y="914411"/>
            <a:ext cx="3664989" cy="2666268"/>
            <a:chOff x="0" y="0"/>
            <a:chExt cx="5428200" cy="3971203"/>
          </a:xfrm>
        </p:grpSpPr>
        <p:sp>
          <p:nvSpPr>
            <p:cNvPr id="11" name="Freeform 11"/>
            <p:cNvSpPr/>
            <p:nvPr/>
          </p:nvSpPr>
          <p:spPr>
            <a:xfrm>
              <a:off x="0" y="0"/>
              <a:ext cx="5428200" cy="3971204"/>
            </a:xfrm>
            <a:custGeom>
              <a:avLst/>
              <a:gdLst/>
              <a:ahLst/>
              <a:cxnLst/>
              <a:rect l="l" t="t" r="r" b="b"/>
              <a:pathLst>
                <a:path w="5428200" h="3971204">
                  <a:moveTo>
                    <a:pt x="0" y="0"/>
                  </a:moveTo>
                  <a:lnTo>
                    <a:pt x="0" y="3441614"/>
                  </a:lnTo>
                  <a:lnTo>
                    <a:pt x="1088390" y="3441614"/>
                  </a:lnTo>
                  <a:lnTo>
                    <a:pt x="1305560" y="3971204"/>
                  </a:lnTo>
                  <a:lnTo>
                    <a:pt x="1524000" y="3441614"/>
                  </a:lnTo>
                  <a:lnTo>
                    <a:pt x="5428200" y="3441614"/>
                  </a:lnTo>
                  <a:lnTo>
                    <a:pt x="5428200" y="0"/>
                  </a:lnTo>
                  <a:lnTo>
                    <a:pt x="0" y="0"/>
                  </a:lnTo>
                  <a:close/>
                </a:path>
              </a:pathLst>
            </a:custGeom>
            <a:solidFill>
              <a:srgbClr val="36AEC9"/>
            </a:solidFill>
          </p:spPr>
          <p:txBody>
            <a:bodyPr/>
            <a:lstStyle/>
            <a:p>
              <a:endParaRPr lang="fr-CA"/>
            </a:p>
          </p:txBody>
        </p:sp>
      </p:grpSp>
      <p:sp>
        <p:nvSpPr>
          <p:cNvPr id="12" name="TextBox 12"/>
          <p:cNvSpPr txBox="1"/>
          <p:nvPr/>
        </p:nvSpPr>
        <p:spPr>
          <a:xfrm>
            <a:off x="-11400" y="1040973"/>
            <a:ext cx="3631623" cy="1755224"/>
          </a:xfrm>
          <a:prstGeom prst="rect">
            <a:avLst/>
          </a:prstGeom>
        </p:spPr>
        <p:txBody>
          <a:bodyPr wrap="square" lIns="0" tIns="0" rIns="0" bIns="0" rtlCol="0" anchor="t">
            <a:spAutoFit/>
          </a:bodyPr>
          <a:lstStyle/>
          <a:p>
            <a:pPr algn="ctr">
              <a:lnSpc>
                <a:spcPts val="2756"/>
              </a:lnSpc>
            </a:pPr>
            <a:r>
              <a:rPr lang="fr-CA" sz="1500">
                <a:solidFill>
                  <a:srgbClr val="000000"/>
                </a:solidFill>
                <a:latin typeface="Open Sans" panose="020B0606030504020204" pitchFamily="34" charset="0"/>
                <a:ea typeface="Open Sans" panose="020B0606030504020204" pitchFamily="34" charset="0"/>
                <a:cs typeface="Open Sans" panose="020B0606030504020204" pitchFamily="34" charset="0"/>
              </a:rPr>
              <a:t>En 1969, l’on compte 10 co-ops sur le terrtoire du Nunavik. Les co-ops sont l’employeur principal des communautés et représentent le tier des </a:t>
            </a:r>
            <a:r>
              <a:rPr lang="fr-CA" sz="1500" b="1">
                <a:solidFill>
                  <a:srgbClr val="000000"/>
                </a:solidFill>
                <a:latin typeface="Open Sans" panose="020B0606030504020204" pitchFamily="34" charset="0"/>
                <a:ea typeface="Open Sans" panose="020B0606030504020204" pitchFamily="34" charset="0"/>
                <a:cs typeface="Open Sans" panose="020B0606030504020204" pitchFamily="34" charset="0"/>
              </a:rPr>
              <a:t>revenus annuels </a:t>
            </a:r>
            <a:r>
              <a:rPr lang="fr-CA" sz="1500">
                <a:solidFill>
                  <a:srgbClr val="000000"/>
                </a:solidFill>
                <a:latin typeface="Open Sans" panose="020B0606030504020204" pitchFamily="34" charset="0"/>
                <a:ea typeface="Open Sans" panose="020B0606030504020204" pitchFamily="34" charset="0"/>
                <a:cs typeface="Open Sans" panose="020B0606030504020204" pitchFamily="34" charset="0"/>
              </a:rPr>
              <a:t>des familles.</a:t>
            </a:r>
            <a:endParaRPr lang="fr-CA" sz="1500" b="1">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3" name="Group 13"/>
          <p:cNvGrpSpPr/>
          <p:nvPr/>
        </p:nvGrpSpPr>
        <p:grpSpPr>
          <a:xfrm>
            <a:off x="130281" y="4747767"/>
            <a:ext cx="2549374" cy="871900"/>
            <a:chOff x="-567798" y="25029"/>
            <a:chExt cx="4122103" cy="660289"/>
          </a:xfrm>
        </p:grpSpPr>
        <p:grpSp>
          <p:nvGrpSpPr>
            <p:cNvPr id="14" name="Group 14"/>
            <p:cNvGrpSpPr/>
            <p:nvPr/>
          </p:nvGrpSpPr>
          <p:grpSpPr>
            <a:xfrm>
              <a:off x="-567798" y="25029"/>
              <a:ext cx="3969058" cy="660289"/>
              <a:chOff x="-469116" y="20679"/>
              <a:chExt cx="3279246" cy="545533"/>
            </a:xfrm>
          </p:grpSpPr>
          <p:sp>
            <p:nvSpPr>
              <p:cNvPr id="15" name="Freeform 15"/>
              <p:cNvSpPr/>
              <p:nvPr/>
            </p:nvSpPr>
            <p:spPr>
              <a:xfrm>
                <a:off x="-469116" y="20679"/>
                <a:ext cx="3279246" cy="545533"/>
              </a:xfrm>
              <a:custGeom>
                <a:avLst/>
                <a:gdLst/>
                <a:ahLst/>
                <a:cxnLst/>
                <a:rect l="l" t="t" r="r" b="b"/>
                <a:pathLst>
                  <a:path w="3279246" h="545533">
                    <a:moveTo>
                      <a:pt x="0" y="0"/>
                    </a:moveTo>
                    <a:lnTo>
                      <a:pt x="3279246" y="0"/>
                    </a:lnTo>
                    <a:lnTo>
                      <a:pt x="3279246" y="545533"/>
                    </a:lnTo>
                    <a:lnTo>
                      <a:pt x="0" y="545533"/>
                    </a:lnTo>
                    <a:close/>
                  </a:path>
                </a:pathLst>
              </a:custGeom>
              <a:solidFill>
                <a:srgbClr val="B5E2E8"/>
              </a:solidFill>
            </p:spPr>
            <p:txBody>
              <a:bodyPr/>
              <a:lstStyle/>
              <a:p>
                <a:endParaRPr lang="fr-CA"/>
              </a:p>
            </p:txBody>
          </p:sp>
        </p:grpSp>
        <p:sp>
          <p:nvSpPr>
            <p:cNvPr id="16" name="TextBox 16"/>
            <p:cNvSpPr txBox="1"/>
            <p:nvPr/>
          </p:nvSpPr>
          <p:spPr>
            <a:xfrm>
              <a:off x="-352791" y="130881"/>
              <a:ext cx="3907096" cy="402110"/>
            </a:xfrm>
            <a:prstGeom prst="rect">
              <a:avLst/>
            </a:prstGeom>
          </p:spPr>
          <p:txBody>
            <a:bodyPr lIns="0" tIns="0" rIns="0" bIns="0" rtlCol="0" anchor="t">
              <a:spAutoFit/>
            </a:bodyPr>
            <a:lstStyle/>
            <a:p>
              <a:pPr>
                <a:lnSpc>
                  <a:spcPts val="1391"/>
                </a:lnSpc>
              </a:pPr>
              <a:r>
                <a:rPr lang="fr-CA" sz="1125">
                  <a:solidFill>
                    <a:srgbClr val="000000"/>
                  </a:solidFill>
                  <a:latin typeface="Open Sans"/>
                </a:rPr>
                <a:t>Le </a:t>
              </a:r>
              <a:r>
                <a:rPr lang="fr-CA" sz="1125" b="1">
                  <a:solidFill>
                    <a:srgbClr val="000000"/>
                  </a:solidFill>
                  <a:latin typeface="Open Sans"/>
                </a:rPr>
                <a:t>revenu annuel</a:t>
              </a:r>
              <a:r>
                <a:rPr lang="fr-CA" sz="1125">
                  <a:solidFill>
                    <a:srgbClr val="000000"/>
                  </a:solidFill>
                  <a:latin typeface="Open Sans"/>
                </a:rPr>
                <a:t>, c’est la somme de toute l’argent faite par une famille dans une année.</a:t>
              </a:r>
            </a:p>
          </p:txBody>
        </p:sp>
      </p:grpSp>
      <p:pic>
        <p:nvPicPr>
          <p:cNvPr id="17" name="Picture 17"/>
          <p:cNvPicPr>
            <a:picLocks noChangeAspect="1"/>
          </p:cNvPicPr>
          <p:nvPr/>
        </p:nvPicPr>
        <p:blipFill>
          <a:blip r:embed="rId3"/>
          <a:srcRect b="64094"/>
          <a:stretch>
            <a:fillRect/>
          </a:stretch>
        </p:blipFill>
        <p:spPr>
          <a:xfrm>
            <a:off x="7901902" y="1100644"/>
            <a:ext cx="1242098" cy="376609"/>
          </a:xfrm>
          <a:prstGeom prst="rect">
            <a:avLst/>
          </a:prstGeom>
        </p:spPr>
      </p:pic>
      <p:pic>
        <p:nvPicPr>
          <p:cNvPr id="23" name="Picture 23"/>
          <p:cNvPicPr>
            <a:picLocks noChangeAspect="1"/>
          </p:cNvPicPr>
          <p:nvPr/>
        </p:nvPicPr>
        <p:blipFill>
          <a:blip r:embed="rId4"/>
          <a:srcRect/>
          <a:stretch>
            <a:fillRect/>
          </a:stretch>
        </p:blipFill>
        <p:spPr>
          <a:xfrm>
            <a:off x="580893" y="2687148"/>
            <a:ext cx="2088182" cy="1975073"/>
          </a:xfrm>
          <a:prstGeom prst="rect">
            <a:avLst/>
          </a:prstGeom>
        </p:spPr>
      </p:pic>
      <p:sp>
        <p:nvSpPr>
          <p:cNvPr id="19" name="Ellipse 18">
            <a:extLst>
              <a:ext uri="{FF2B5EF4-FFF2-40B4-BE49-F238E27FC236}">
                <a16:creationId xmlns:a16="http://schemas.microsoft.com/office/drawing/2014/main" id="{5FD7C3EE-2B68-D1F6-F8A6-C73C80D62B48}"/>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1583"/>
              <a:t>41</a:t>
            </a:r>
          </a:p>
        </p:txBody>
      </p:sp>
      <p:sp>
        <p:nvSpPr>
          <p:cNvPr id="20" name="Autre processus 19">
            <a:extLst>
              <a:ext uri="{FF2B5EF4-FFF2-40B4-BE49-F238E27FC236}">
                <a16:creationId xmlns:a16="http://schemas.microsoft.com/office/drawing/2014/main" id="{0DCD2594-F958-5A38-F870-6F4F656E1E67}"/>
              </a:ext>
            </a:extLst>
          </p:cNvPr>
          <p:cNvSpPr/>
          <p:nvPr/>
        </p:nvSpPr>
        <p:spPr>
          <a:xfrm>
            <a:off x="5849822" y="1427579"/>
            <a:ext cx="1913041" cy="121011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1600" dirty="0">
                <a:latin typeface="Open Sans" panose="020B0606030504020204" pitchFamily="34" charset="0"/>
                <a:ea typeface="Open Sans" panose="020B0606030504020204" pitchFamily="34" charset="0"/>
                <a:cs typeface="Open Sans" panose="020B0606030504020204" pitchFamily="34" charset="0"/>
              </a:rPr>
              <a:t>Les revenus faits par la </a:t>
            </a:r>
            <a:r>
              <a:rPr lang="fr-CA" sz="1600" dirty="0" err="1">
                <a:latin typeface="Open Sans" panose="020B0606030504020204" pitchFamily="34" charset="0"/>
                <a:ea typeface="Open Sans" panose="020B0606030504020204" pitchFamily="34" charset="0"/>
                <a:cs typeface="Open Sans" panose="020B0606030504020204" pitchFamily="34" charset="0"/>
              </a:rPr>
              <a:t>co-op</a:t>
            </a:r>
            <a:endParaRPr lang="fr-CA" sz="1600" dirty="0">
              <a:latin typeface="Open Sans" panose="020B0606030504020204" pitchFamily="34" charset="0"/>
              <a:ea typeface="Open Sans" panose="020B0606030504020204" pitchFamily="34" charset="0"/>
              <a:cs typeface="Open Sans" panose="020B0606030504020204" pitchFamily="34" charset="0"/>
            </a:endParaRPr>
          </a:p>
          <a:p>
            <a:pPr algn="ctr"/>
            <a:r>
              <a:rPr lang="fr-CA" sz="1600" dirty="0">
                <a:latin typeface="Open Sans" panose="020B0606030504020204" pitchFamily="34" charset="0"/>
                <a:ea typeface="Open Sans" panose="020B0606030504020204" pitchFamily="34" charset="0"/>
                <a:cs typeface="Open Sans" panose="020B0606030504020204" pitchFamily="34" charset="0"/>
              </a:rPr>
              <a:t>(33%)</a:t>
            </a:r>
          </a:p>
        </p:txBody>
      </p:sp>
      <p:sp>
        <p:nvSpPr>
          <p:cNvPr id="21" name="Autre processus 20">
            <a:extLst>
              <a:ext uri="{FF2B5EF4-FFF2-40B4-BE49-F238E27FC236}">
                <a16:creationId xmlns:a16="http://schemas.microsoft.com/office/drawing/2014/main" id="{B2195384-D235-022F-8339-633A5D25F8CF}"/>
              </a:ext>
            </a:extLst>
          </p:cNvPr>
          <p:cNvSpPr/>
          <p:nvPr/>
        </p:nvSpPr>
        <p:spPr>
          <a:xfrm>
            <a:off x="1590112" y="5565855"/>
            <a:ext cx="1615978" cy="1120782"/>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1600" dirty="0">
                <a:latin typeface="Open Sans" panose="020B0606030504020204" pitchFamily="34" charset="0"/>
                <a:ea typeface="Open Sans" panose="020B0606030504020204" pitchFamily="34" charset="0"/>
                <a:cs typeface="Open Sans" panose="020B0606030504020204" pitchFamily="34" charset="0"/>
              </a:rPr>
              <a:t>Les autres sources de revenus</a:t>
            </a:r>
          </a:p>
          <a:p>
            <a:pPr algn="ctr"/>
            <a:r>
              <a:rPr lang="fr-CA" sz="1600" dirty="0">
                <a:latin typeface="Open Sans" panose="020B0606030504020204" pitchFamily="34" charset="0"/>
                <a:ea typeface="Open Sans" panose="020B0606030504020204" pitchFamily="34" charset="0"/>
                <a:cs typeface="Open Sans" panose="020B0606030504020204" pitchFamily="34" charset="0"/>
              </a:rPr>
              <a:t>(66%)</a:t>
            </a:r>
          </a:p>
        </p:txBody>
      </p:sp>
      <p:cxnSp>
        <p:nvCxnSpPr>
          <p:cNvPr id="25" name="Connecteur droit 24">
            <a:extLst>
              <a:ext uri="{FF2B5EF4-FFF2-40B4-BE49-F238E27FC236}">
                <a16:creationId xmlns:a16="http://schemas.microsoft.com/office/drawing/2014/main" id="{42064855-00E5-E8D1-D0FA-336B6E11F93D}"/>
              </a:ext>
            </a:extLst>
          </p:cNvPr>
          <p:cNvCxnSpPr>
            <a:cxnSpLocks/>
          </p:cNvCxnSpPr>
          <p:nvPr/>
        </p:nvCxnSpPr>
        <p:spPr>
          <a:xfrm flipV="1">
            <a:off x="5337061" y="2562225"/>
            <a:ext cx="901814" cy="422910"/>
          </a:xfrm>
          <a:prstGeom prst="line">
            <a:avLst/>
          </a:prstGeom>
          <a:ln w="254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B725B5F2-C18B-C22A-174B-216A4FC74861}"/>
              </a:ext>
            </a:extLst>
          </p:cNvPr>
          <p:cNvCxnSpPr>
            <a:cxnSpLocks/>
          </p:cNvCxnSpPr>
          <p:nvPr/>
        </p:nvCxnSpPr>
        <p:spPr>
          <a:xfrm>
            <a:off x="3206090" y="6126246"/>
            <a:ext cx="1025521" cy="0"/>
          </a:xfrm>
          <a:prstGeom prst="line">
            <a:avLst/>
          </a:prstGeom>
          <a:ln w="254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TextBox 19">
            <a:extLst>
              <a:ext uri="{FF2B5EF4-FFF2-40B4-BE49-F238E27FC236}">
                <a16:creationId xmlns:a16="http://schemas.microsoft.com/office/drawing/2014/main" id="{C78D6D15-64AF-F671-060C-DC11947A653F}"/>
              </a:ext>
            </a:extLst>
          </p:cNvPr>
          <p:cNvSpPr txBox="1"/>
          <p:nvPr/>
        </p:nvSpPr>
        <p:spPr>
          <a:xfrm>
            <a:off x="0" y="-53578"/>
            <a:ext cx="9102831" cy="1035283"/>
          </a:xfrm>
          <a:prstGeom prst="rect">
            <a:avLst/>
          </a:prstGeom>
        </p:spPr>
        <p:txBody>
          <a:bodyPr wrap="square" lIns="0" tIns="0" rIns="0" bIns="0" rtlCol="0" anchor="t">
            <a:spAutoFit/>
          </a:bodyPr>
          <a:lstStyle/>
          <a:p>
            <a:pPr algn="ctr">
              <a:lnSpc>
                <a:spcPts val="4200"/>
              </a:lnSpc>
            </a:pPr>
            <a:r>
              <a:rPr lang="en-US" sz="2800" dirty="0">
                <a:solidFill>
                  <a:srgbClr val="1E6090"/>
                </a:solidFill>
                <a:latin typeface="Open Sans Extra Bold"/>
              </a:rPr>
              <a:t>Les </a:t>
            </a:r>
            <a:r>
              <a:rPr lang="en-US" sz="2800" dirty="0" err="1">
                <a:solidFill>
                  <a:srgbClr val="1E6090"/>
                </a:solidFill>
                <a:latin typeface="Open Sans Extra Bold"/>
              </a:rPr>
              <a:t>années</a:t>
            </a:r>
            <a:r>
              <a:rPr lang="en-US" sz="2800" dirty="0">
                <a:solidFill>
                  <a:srgbClr val="1E6090"/>
                </a:solidFill>
                <a:latin typeface="Open Sans Extra Bold"/>
              </a:rPr>
              <a:t> 60:</a:t>
            </a:r>
          </a:p>
          <a:p>
            <a:pPr algn="ctr">
              <a:lnSpc>
                <a:spcPts val="4200"/>
              </a:lnSpc>
            </a:pPr>
            <a:r>
              <a:rPr lang="en-US" sz="2800" dirty="0">
                <a:solidFill>
                  <a:srgbClr val="1E6090"/>
                </a:solidFill>
                <a:latin typeface="Open Sans Extra Bold"/>
              </a:rPr>
              <a:t>Le commerce de sculptures de </a:t>
            </a:r>
            <a:r>
              <a:rPr lang="en-US" sz="2800" dirty="0" err="1">
                <a:solidFill>
                  <a:srgbClr val="1E6090"/>
                </a:solidFill>
                <a:latin typeface="Open Sans Extra Bold"/>
              </a:rPr>
              <a:t>pierre</a:t>
            </a:r>
            <a:r>
              <a:rPr lang="en-US" sz="2800" dirty="0">
                <a:solidFill>
                  <a:srgbClr val="1E6090"/>
                </a:solidFill>
                <a:latin typeface="Open Sans Extra Bold"/>
              </a:rPr>
              <a:t> </a:t>
            </a:r>
            <a:r>
              <a:rPr lang="en-US" sz="2800" dirty="0" err="1">
                <a:solidFill>
                  <a:srgbClr val="1E6090"/>
                </a:solidFill>
                <a:latin typeface="Open Sans Extra Bold"/>
              </a:rPr>
              <a:t>à</a:t>
            </a:r>
            <a:r>
              <a:rPr lang="en-US" sz="2800" dirty="0">
                <a:solidFill>
                  <a:srgbClr val="1E6090"/>
                </a:solidFill>
                <a:latin typeface="Open Sans Extra Bold"/>
              </a:rPr>
              <a:t> </a:t>
            </a:r>
            <a:r>
              <a:rPr lang="en-US" sz="2800" dirty="0" err="1">
                <a:solidFill>
                  <a:srgbClr val="1E6090"/>
                </a:solidFill>
                <a:latin typeface="Open Sans Extra Bold"/>
              </a:rPr>
              <a:t>savon</a:t>
            </a:r>
            <a:endParaRPr lang="en-US" sz="2800" dirty="0">
              <a:solidFill>
                <a:srgbClr val="1E6090"/>
              </a:solidFill>
              <a:latin typeface="Open Sans Extra Bold"/>
            </a:endParaRPr>
          </a:p>
        </p:txBody>
      </p:sp>
      <p:sp>
        <p:nvSpPr>
          <p:cNvPr id="2" name="ZoneTexte 1">
            <a:extLst>
              <a:ext uri="{FF2B5EF4-FFF2-40B4-BE49-F238E27FC236}">
                <a16:creationId xmlns:a16="http://schemas.microsoft.com/office/drawing/2014/main" id="{99274F15-A003-974A-253A-4F81E1368725}"/>
              </a:ext>
            </a:extLst>
          </p:cNvPr>
          <p:cNvSpPr txBox="1"/>
          <p:nvPr/>
        </p:nvSpPr>
        <p:spPr>
          <a:xfrm>
            <a:off x="6990984" y="3238517"/>
            <a:ext cx="2022735" cy="3209340"/>
          </a:xfrm>
          <a:prstGeom prst="rect">
            <a:avLst/>
          </a:prstGeom>
          <a:noFill/>
        </p:spPr>
        <p:txBody>
          <a:bodyPr wrap="square" rtlCol="0">
            <a:spAutoFit/>
          </a:bodyPr>
          <a:lstStyle/>
          <a:p>
            <a:r>
              <a:rPr lang="fr-FR" dirty="0"/>
              <a:t>Sur ce diagramme:</a:t>
            </a:r>
          </a:p>
          <a:p>
            <a:r>
              <a:rPr lang="fr-FR" dirty="0"/>
              <a:t> </a:t>
            </a:r>
          </a:p>
          <a:p>
            <a:r>
              <a:rPr lang="fr-FR" dirty="0"/>
              <a:t>1 . Colorie en vert, l’argent généré à partie de la Coopérative.</a:t>
            </a:r>
          </a:p>
          <a:p>
            <a:endParaRPr lang="fr-FR" dirty="0"/>
          </a:p>
          <a:p>
            <a:r>
              <a:rPr lang="fr-FR" dirty="0"/>
              <a:t>2.  Colorie en orange, l’argent généré à partir de d’autres source. </a:t>
            </a:r>
          </a:p>
          <a:p>
            <a:pPr marL="342900" indent="-342900">
              <a:buAutoNum type="arabicPeriod"/>
            </a:pPr>
            <a:endParaRPr lang="fr-F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65091" y="1777262"/>
            <a:ext cx="4499567" cy="2606820"/>
            <a:chOff x="-322248" y="809691"/>
            <a:chExt cx="6399382" cy="3707479"/>
          </a:xfrm>
        </p:grpSpPr>
        <p:grpSp>
          <p:nvGrpSpPr>
            <p:cNvPr id="3" name="Group 3"/>
            <p:cNvGrpSpPr/>
            <p:nvPr/>
          </p:nvGrpSpPr>
          <p:grpSpPr>
            <a:xfrm>
              <a:off x="-322248" y="809691"/>
              <a:ext cx="6399382" cy="3707479"/>
              <a:chOff x="-399053" y="1002676"/>
              <a:chExt cx="7924635" cy="4591134"/>
            </a:xfrm>
          </p:grpSpPr>
          <p:sp>
            <p:nvSpPr>
              <p:cNvPr id="4" name="Freeform 4"/>
              <p:cNvSpPr/>
              <p:nvPr/>
            </p:nvSpPr>
            <p:spPr>
              <a:xfrm>
                <a:off x="-399053" y="1002676"/>
                <a:ext cx="7924635" cy="4591134"/>
              </a:xfrm>
              <a:custGeom>
                <a:avLst/>
                <a:gdLst/>
                <a:ahLst/>
                <a:cxnLst/>
                <a:rect l="l" t="t" r="r" b="b"/>
                <a:pathLst>
                  <a:path w="7620000" h="4591133">
                    <a:moveTo>
                      <a:pt x="7620000" y="3732613"/>
                    </a:moveTo>
                    <a:lnTo>
                      <a:pt x="7620000" y="222250"/>
                    </a:lnTo>
                    <a:cubicBezTo>
                      <a:pt x="7620000" y="100330"/>
                      <a:pt x="7519670" y="0"/>
                      <a:pt x="7397750" y="0"/>
                    </a:cubicBezTo>
                    <a:lnTo>
                      <a:pt x="222250" y="0"/>
                    </a:lnTo>
                    <a:cubicBezTo>
                      <a:pt x="100330" y="0"/>
                      <a:pt x="0" y="100330"/>
                      <a:pt x="0" y="222250"/>
                    </a:cubicBezTo>
                    <a:lnTo>
                      <a:pt x="0" y="3731343"/>
                    </a:lnTo>
                    <a:cubicBezTo>
                      <a:pt x="0" y="3854533"/>
                      <a:pt x="100330" y="3953593"/>
                      <a:pt x="222250" y="3953593"/>
                    </a:cubicBezTo>
                    <a:lnTo>
                      <a:pt x="3547110" y="3953593"/>
                    </a:lnTo>
                    <a:lnTo>
                      <a:pt x="3808730" y="4591133"/>
                    </a:lnTo>
                    <a:lnTo>
                      <a:pt x="4070350" y="3953593"/>
                    </a:lnTo>
                    <a:lnTo>
                      <a:pt x="7395210" y="3953593"/>
                    </a:lnTo>
                    <a:cubicBezTo>
                      <a:pt x="7519670" y="3954863"/>
                      <a:pt x="7620000" y="3855803"/>
                      <a:pt x="7620000" y="3732613"/>
                    </a:cubicBezTo>
                    <a:lnTo>
                      <a:pt x="7620000" y="3732613"/>
                    </a:lnTo>
                    <a:close/>
                  </a:path>
                </a:pathLst>
              </a:custGeom>
              <a:solidFill>
                <a:srgbClr val="F7FBFF"/>
              </a:solidFill>
            </p:spPr>
            <p:txBody>
              <a:bodyPr/>
              <a:lstStyle/>
              <a:p>
                <a:endParaRPr lang="fr-CA"/>
              </a:p>
            </p:txBody>
          </p:sp>
        </p:grpSp>
        <p:sp>
          <p:nvSpPr>
            <p:cNvPr id="5" name="TextBox 5"/>
            <p:cNvSpPr txBox="1"/>
            <p:nvPr/>
          </p:nvSpPr>
          <p:spPr>
            <a:xfrm>
              <a:off x="-293484" y="945516"/>
              <a:ext cx="6153379" cy="3038919"/>
            </a:xfrm>
            <a:prstGeom prst="rect">
              <a:avLst/>
            </a:prstGeom>
          </p:spPr>
          <p:txBody>
            <a:bodyPr lIns="0" tIns="0" rIns="0" bIns="0" rtlCol="0" anchor="t">
              <a:spAutoFit/>
            </a:bodyPr>
            <a:lstStyle/>
            <a:p>
              <a:pPr algn="ctr">
                <a:lnSpc>
                  <a:spcPts val="2100"/>
                </a:lnSpc>
              </a:pP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Après les années 1980, la relation avec notre territoire est différente. Nous ne vivons plus dans des igloos ou des tentes depuis plusieurs années, et nos villages sont de plus en plus modernes. Nous joignons l’économie comme nous avons pu le voir avec les </a:t>
              </a:r>
              <a:r>
                <a:rPr lang="fr-CA"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co-ops</a:t>
              </a: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Les Inuit, vivant dorénavant en communauté, doivent reconstruire leur identité. </a:t>
              </a:r>
            </a:p>
          </p:txBody>
        </p:sp>
      </p:grpSp>
      <p:pic>
        <p:nvPicPr>
          <p:cNvPr id="6" name="Picture 6"/>
          <p:cNvPicPr>
            <a:picLocks noChangeAspect="1"/>
          </p:cNvPicPr>
          <p:nvPr/>
        </p:nvPicPr>
        <p:blipFill>
          <a:blip r:embed="rId3"/>
          <a:srcRect r="91" b="32593"/>
          <a:stretch>
            <a:fillRect/>
          </a:stretch>
        </p:blipFill>
        <p:spPr>
          <a:xfrm>
            <a:off x="0" y="935244"/>
            <a:ext cx="1240967" cy="707020"/>
          </a:xfrm>
          <a:prstGeom prst="rect">
            <a:avLst/>
          </a:prstGeom>
        </p:spPr>
      </p:pic>
      <p:pic>
        <p:nvPicPr>
          <p:cNvPr id="12" name="Picture 12"/>
          <p:cNvPicPr>
            <a:picLocks noChangeAspect="1"/>
          </p:cNvPicPr>
          <p:nvPr/>
        </p:nvPicPr>
        <p:blipFill>
          <a:blip r:embed="rId4"/>
          <a:srcRect/>
          <a:stretch>
            <a:fillRect/>
          </a:stretch>
        </p:blipFill>
        <p:spPr>
          <a:xfrm>
            <a:off x="56834" y="4009503"/>
            <a:ext cx="3011628" cy="2848497"/>
          </a:xfrm>
          <a:prstGeom prst="rect">
            <a:avLst/>
          </a:prstGeom>
        </p:spPr>
      </p:pic>
      <p:pic>
        <p:nvPicPr>
          <p:cNvPr id="18" name="Image 17">
            <a:extLst>
              <a:ext uri="{FF2B5EF4-FFF2-40B4-BE49-F238E27FC236}">
                <a16:creationId xmlns:a16="http://schemas.microsoft.com/office/drawing/2014/main" id="{58F0533E-D893-E258-B399-157560437E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64658" y="7260"/>
            <a:ext cx="4479342" cy="68434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Ellipse 7">
            <a:extLst>
              <a:ext uri="{FF2B5EF4-FFF2-40B4-BE49-F238E27FC236}">
                <a16:creationId xmlns:a16="http://schemas.microsoft.com/office/drawing/2014/main" id="{7F20578F-ACF3-4C45-08DC-44B51B48C7A5}"/>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42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5" name="Group 5"/>
          <p:cNvGrpSpPr/>
          <p:nvPr/>
        </p:nvGrpSpPr>
        <p:grpSpPr>
          <a:xfrm>
            <a:off x="0" y="4033473"/>
            <a:ext cx="9145112" cy="2840394"/>
            <a:chOff x="0" y="0"/>
            <a:chExt cx="3352800" cy="759027"/>
          </a:xfrm>
        </p:grpSpPr>
        <p:sp>
          <p:nvSpPr>
            <p:cNvPr id="6" name="Freeform 6"/>
            <p:cNvSpPr/>
            <p:nvPr/>
          </p:nvSpPr>
          <p:spPr>
            <a:xfrm>
              <a:off x="0" y="0"/>
              <a:ext cx="3352800" cy="759027"/>
            </a:xfrm>
            <a:custGeom>
              <a:avLst/>
              <a:gdLst/>
              <a:ahLst/>
              <a:cxnLst/>
              <a:rect l="l" t="t" r="r" b="b"/>
              <a:pathLst>
                <a:path w="3352800" h="759027">
                  <a:moveTo>
                    <a:pt x="0" y="0"/>
                  </a:moveTo>
                  <a:lnTo>
                    <a:pt x="3352800" y="0"/>
                  </a:lnTo>
                  <a:lnTo>
                    <a:pt x="3352800" y="759027"/>
                  </a:lnTo>
                  <a:lnTo>
                    <a:pt x="0" y="759027"/>
                  </a:lnTo>
                  <a:close/>
                </a:path>
              </a:pathLst>
            </a:custGeom>
            <a:solidFill>
              <a:schemeClr val="bg1"/>
            </a:solidFill>
          </p:spPr>
          <p:txBody>
            <a:bodyPr/>
            <a:lstStyle/>
            <a:p>
              <a:endParaRPr lang="fr-CA"/>
            </a:p>
          </p:txBody>
        </p:sp>
      </p:grpSp>
      <p:pic>
        <p:nvPicPr>
          <p:cNvPr id="11" name="Picture 11"/>
          <p:cNvPicPr>
            <a:picLocks noChangeAspect="1"/>
          </p:cNvPicPr>
          <p:nvPr/>
        </p:nvPicPr>
        <p:blipFill>
          <a:blip r:embed="rId3"/>
          <a:srcRect b="35594"/>
          <a:stretch>
            <a:fillRect/>
          </a:stretch>
        </p:blipFill>
        <p:spPr>
          <a:xfrm>
            <a:off x="3947021" y="0"/>
            <a:ext cx="1242098" cy="675542"/>
          </a:xfrm>
          <a:prstGeom prst="rect">
            <a:avLst/>
          </a:prstGeom>
        </p:spPr>
      </p:pic>
      <p:sp>
        <p:nvSpPr>
          <p:cNvPr id="17" name="TextBox 17"/>
          <p:cNvSpPr txBox="1"/>
          <p:nvPr/>
        </p:nvSpPr>
        <p:spPr>
          <a:xfrm>
            <a:off x="786969" y="1141700"/>
            <a:ext cx="3429000" cy="782265"/>
          </a:xfrm>
          <a:prstGeom prst="rect">
            <a:avLst/>
          </a:prstGeom>
        </p:spPr>
        <p:txBody>
          <a:bodyPr lIns="0" tIns="0" rIns="0" bIns="0" rtlCol="0" anchor="t">
            <a:spAutoFit/>
          </a:bodyPr>
          <a:lstStyle/>
          <a:p>
            <a:pPr algn="ctr">
              <a:lnSpc>
                <a:spcPts val="3149"/>
              </a:lnSpc>
            </a:pPr>
            <a:r>
              <a:rPr lang="fr-CA" sz="2250" dirty="0">
                <a:solidFill>
                  <a:srgbClr val="000000"/>
                </a:solidFill>
                <a:latin typeface="League Spartan"/>
              </a:rPr>
              <a:t>Communauté inuit avant les années 1980</a:t>
            </a:r>
          </a:p>
        </p:txBody>
      </p:sp>
      <p:sp>
        <p:nvSpPr>
          <p:cNvPr id="18" name="TextBox 18"/>
          <p:cNvSpPr txBox="1"/>
          <p:nvPr/>
        </p:nvSpPr>
        <p:spPr>
          <a:xfrm>
            <a:off x="5189119" y="1127046"/>
            <a:ext cx="3429000" cy="782265"/>
          </a:xfrm>
          <a:prstGeom prst="rect">
            <a:avLst/>
          </a:prstGeom>
        </p:spPr>
        <p:txBody>
          <a:bodyPr lIns="0" tIns="0" rIns="0" bIns="0" rtlCol="0" anchor="t">
            <a:spAutoFit/>
          </a:bodyPr>
          <a:lstStyle/>
          <a:p>
            <a:pPr algn="ctr">
              <a:lnSpc>
                <a:spcPts val="3149"/>
              </a:lnSpc>
            </a:pPr>
            <a:r>
              <a:rPr lang="fr-CA" sz="2250">
                <a:solidFill>
                  <a:srgbClr val="000000"/>
                </a:solidFill>
                <a:latin typeface="League Spartan"/>
              </a:rPr>
              <a:t>Communauté inuit après les années 1980</a:t>
            </a:r>
          </a:p>
        </p:txBody>
      </p:sp>
      <p:pic>
        <p:nvPicPr>
          <p:cNvPr id="19" name="Picture 19"/>
          <p:cNvPicPr>
            <a:picLocks noChangeAspect="1"/>
          </p:cNvPicPr>
          <p:nvPr/>
        </p:nvPicPr>
        <p:blipFill rotWithShape="1">
          <a:blip r:embed="rId4"/>
          <a:srcRect b="11540"/>
          <a:stretch/>
        </p:blipFill>
        <p:spPr>
          <a:xfrm>
            <a:off x="6394116" y="5632434"/>
            <a:ext cx="1388864" cy="1225566"/>
          </a:xfrm>
          <a:prstGeom prst="rect">
            <a:avLst/>
          </a:prstGeom>
        </p:spPr>
      </p:pic>
      <p:pic>
        <p:nvPicPr>
          <p:cNvPr id="25" name="Image 24">
            <a:extLst>
              <a:ext uri="{FF2B5EF4-FFF2-40B4-BE49-F238E27FC236}">
                <a16:creationId xmlns:a16="http://schemas.microsoft.com/office/drawing/2014/main" id="{085F4680-F8CD-92D0-3317-03C525C4BE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22100" y="2037370"/>
            <a:ext cx="4138268" cy="27832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 name="Image 26">
            <a:extLst>
              <a:ext uri="{FF2B5EF4-FFF2-40B4-BE49-F238E27FC236}">
                <a16:creationId xmlns:a16="http://schemas.microsoft.com/office/drawing/2014/main" id="{6B15CCBF-8865-DD31-4395-02B610C6AA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581" y="2037370"/>
            <a:ext cx="4271776" cy="27832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Ellipse 2">
            <a:extLst>
              <a:ext uri="{FF2B5EF4-FFF2-40B4-BE49-F238E27FC236}">
                <a16:creationId xmlns:a16="http://schemas.microsoft.com/office/drawing/2014/main" id="{CE6E4A55-16AF-5243-4C70-4B4DF99D3EA5}"/>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1583"/>
              <a:t>43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Isosceles Triangle 2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ableau 5">
            <a:extLst>
              <a:ext uri="{FF2B5EF4-FFF2-40B4-BE49-F238E27FC236}">
                <a16:creationId xmlns:a16="http://schemas.microsoft.com/office/drawing/2014/main" id="{EC47B10D-B6AF-A4B1-A151-A353383DCF78}"/>
              </a:ext>
            </a:extLst>
          </p:cNvPr>
          <p:cNvGraphicFramePr>
            <a:graphicFrameLocks noGrp="1"/>
          </p:cNvGraphicFramePr>
          <p:nvPr>
            <p:extLst>
              <p:ext uri="{D42A27DB-BD31-4B8C-83A1-F6EECF244321}">
                <p14:modId xmlns:p14="http://schemas.microsoft.com/office/powerpoint/2010/main" val="4147661543"/>
              </p:ext>
            </p:extLst>
          </p:nvPr>
        </p:nvGraphicFramePr>
        <p:xfrm>
          <a:off x="-2" y="761999"/>
          <a:ext cx="9143999" cy="5960073"/>
        </p:xfrm>
        <a:graphic>
          <a:graphicData uri="http://schemas.openxmlformats.org/drawingml/2006/table">
            <a:tbl>
              <a:tblPr firstRow="1" firstCol="1" bandRow="1"/>
              <a:tblGrid>
                <a:gridCol w="694738">
                  <a:extLst>
                    <a:ext uri="{9D8B030D-6E8A-4147-A177-3AD203B41FA5}">
                      <a16:colId xmlns:a16="http://schemas.microsoft.com/office/drawing/2014/main" val="2815020212"/>
                    </a:ext>
                  </a:extLst>
                </a:gridCol>
                <a:gridCol w="3385726">
                  <a:extLst>
                    <a:ext uri="{9D8B030D-6E8A-4147-A177-3AD203B41FA5}">
                      <a16:colId xmlns:a16="http://schemas.microsoft.com/office/drawing/2014/main" val="504278246"/>
                    </a:ext>
                  </a:extLst>
                </a:gridCol>
                <a:gridCol w="1180562">
                  <a:extLst>
                    <a:ext uri="{9D8B030D-6E8A-4147-A177-3AD203B41FA5}">
                      <a16:colId xmlns:a16="http://schemas.microsoft.com/office/drawing/2014/main" val="3092694882"/>
                    </a:ext>
                  </a:extLst>
                </a:gridCol>
                <a:gridCol w="2268005">
                  <a:extLst>
                    <a:ext uri="{9D8B030D-6E8A-4147-A177-3AD203B41FA5}">
                      <a16:colId xmlns:a16="http://schemas.microsoft.com/office/drawing/2014/main" val="510231355"/>
                    </a:ext>
                  </a:extLst>
                </a:gridCol>
                <a:gridCol w="1614968">
                  <a:extLst>
                    <a:ext uri="{9D8B030D-6E8A-4147-A177-3AD203B41FA5}">
                      <a16:colId xmlns:a16="http://schemas.microsoft.com/office/drawing/2014/main" val="3716258187"/>
                    </a:ext>
                  </a:extLst>
                </a:gridCol>
              </a:tblGrid>
              <a:tr h="291436">
                <a:tc>
                  <a:txBody>
                    <a:bodyPr/>
                    <a:lstStyle/>
                    <a:p>
                      <a:pPr algn="ctr" fontAlgn="ctr">
                        <a:lnSpc>
                          <a:spcPct val="150000"/>
                        </a:lnSpc>
                        <a:spcBef>
                          <a:spcPts val="0"/>
                        </a:spcBef>
                        <a:spcAft>
                          <a:spcPts val="0"/>
                        </a:spcAft>
                      </a:pPr>
                      <a:r>
                        <a:rPr lang="fr-CA" sz="900" b="1" i="0" u="none" strike="noStrike" kern="100">
                          <a:effectLst/>
                          <a:latin typeface="Arial" panose="020B0604020202020204" pitchFamily="34" charset="0"/>
                          <a:ea typeface="Calibri" panose="020F0502020204030204" pitchFamily="34" charset="0"/>
                          <a:cs typeface="Times New Roman" panose="02020603050405020304" pitchFamily="18" charset="0"/>
                        </a:rPr>
                        <a:t>Page #</a:t>
                      </a:r>
                      <a:endParaRPr lang="fr-CA" sz="1400" b="0" i="0" u="none" strike="noStrike">
                        <a:effectLst/>
                        <a:latin typeface="Arial" panose="020B0604020202020204" pitchFamily="34" charset="0"/>
                      </a:endParaRPr>
                    </a:p>
                  </a:txBody>
                  <a:tcPr marL="55186" marR="55186" marT="76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1" i="0" u="none" strike="noStrike" kern="100">
                          <a:effectLst/>
                          <a:latin typeface="Arial" panose="020B0604020202020204" pitchFamily="34" charset="0"/>
                          <a:ea typeface="Calibri" panose="020F0502020204030204" pitchFamily="34" charset="0"/>
                          <a:cs typeface="Arial" panose="020B0604020202020204" pitchFamily="34" charset="0"/>
                        </a:rPr>
                        <a:t>Description</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1" i="0" u="none" strike="noStrike" kern="100">
                          <a:effectLst/>
                          <a:latin typeface="Arial" panose="020B0604020202020204" pitchFamily="34" charset="0"/>
                          <a:ea typeface="Calibri" panose="020F0502020204030204" pitchFamily="34" charset="0"/>
                          <a:cs typeface="Arial" panose="020B0604020202020204" pitchFamily="34" charset="0"/>
                        </a:rPr>
                        <a:t>Location</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1" i="0" u="none" strike="noStrike" kern="100" err="1">
                          <a:effectLst/>
                          <a:latin typeface="Arial" panose="020B0604020202020204" pitchFamily="34" charset="0"/>
                          <a:ea typeface="Calibri" panose="020F0502020204030204" pitchFamily="34" charset="0"/>
                          <a:cs typeface="Arial" panose="020B0604020202020204" pitchFamily="34" charset="0"/>
                        </a:rPr>
                        <a:t>Avataq</a:t>
                      </a:r>
                      <a:r>
                        <a:rPr lang="fr-CA" sz="900" b="1" i="0" u="none" strike="noStrike" kern="100">
                          <a:effectLst/>
                          <a:latin typeface="Arial" panose="020B0604020202020204" pitchFamily="34" charset="0"/>
                          <a:ea typeface="Calibri" panose="020F0502020204030204" pitchFamily="34" charset="0"/>
                          <a:cs typeface="Arial" panose="020B0604020202020204" pitchFamily="34" charset="0"/>
                        </a:rPr>
                        <a:t> </a:t>
                      </a:r>
                      <a:r>
                        <a:rPr lang="fr-CA" sz="900" b="1" i="0" u="none" strike="noStrike" kern="100" err="1">
                          <a:effectLst/>
                          <a:latin typeface="Arial" panose="020B0604020202020204" pitchFamily="34" charset="0"/>
                          <a:ea typeface="Calibri" panose="020F0502020204030204" pitchFamily="34" charset="0"/>
                          <a:cs typeface="Arial" panose="020B0604020202020204" pitchFamily="34" charset="0"/>
                        </a:rPr>
                        <a:t>reference</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1" i="0" u="none" strike="noStrike" kern="100" err="1">
                          <a:effectLst/>
                          <a:latin typeface="Arial" panose="020B0604020202020204" pitchFamily="34" charset="0"/>
                          <a:ea typeface="Calibri" panose="020F0502020204030204" pitchFamily="34" charset="0"/>
                          <a:cs typeface="Arial" panose="020B0604020202020204" pitchFamily="34" charset="0"/>
                        </a:rPr>
                        <a:t>Credits</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5533483"/>
                  </a:ext>
                </a:extLst>
              </a:tr>
              <a:tr h="291436">
                <a:tc rowSpan="3">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12</a:t>
                      </a:r>
                      <a:endParaRPr lang="fr-CA" sz="1400" b="0" i="0" u="none" strike="noStrike">
                        <a:effectLst/>
                        <a:latin typeface="Arial" panose="020B0604020202020204" pitchFamily="34" charset="0"/>
                      </a:endParaRPr>
                    </a:p>
                  </a:txBody>
                  <a:tcPr marL="73582" marR="73582" marT="36791" marB="36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Last matchbox houses in POV, ski-doo</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Puvirnituq</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IND-MCK G-01421</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Gerald McKenzie</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6612987"/>
                  </a:ext>
                </a:extLst>
              </a:tr>
              <a:tr h="291436">
                <a:tc vMerge="1">
                  <a:txBody>
                    <a:bodyPr/>
                    <a:lstStyle/>
                    <a:p>
                      <a:endParaRPr lang="fr-FR"/>
                    </a:p>
                  </a:txBody>
                  <a:tcPr/>
                </a:tc>
                <a:tc>
                  <a:txBody>
                    <a:bodyPr/>
                    <a:lstStyle/>
                    <a:p>
                      <a:pPr algn="just" fontAlgn="t">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Artefact of a cup</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Unknown</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err="1">
                          <a:effectLst/>
                          <a:latin typeface="Arial" panose="020B0604020202020204" pitchFamily="34" charset="0"/>
                          <a:ea typeface="Calibri" panose="020F0502020204030204" pitchFamily="34" charset="0"/>
                          <a:cs typeface="Arial" panose="020B0604020202020204" pitchFamily="34" charset="0"/>
                        </a:rPr>
                        <a:t>catalog</a:t>
                      </a: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 </a:t>
                      </a:r>
                      <a:r>
                        <a:rPr lang="fr-CA" sz="900" b="0" i="0" u="none" strike="noStrike" kern="100" err="1">
                          <a:effectLst/>
                          <a:latin typeface="Arial" panose="020B0604020202020204" pitchFamily="34" charset="0"/>
                          <a:ea typeface="Calibri" panose="020F0502020204030204" pitchFamily="34" charset="0"/>
                          <a:cs typeface="Arial" panose="020B0604020202020204" pitchFamily="34" charset="0"/>
                        </a:rPr>
                        <a:t>number</a:t>
                      </a: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 HBC : 204</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N/A</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2435238"/>
                  </a:ext>
                </a:extLst>
              </a:tr>
              <a:tr h="291436">
                <a:tc vMerge="1">
                  <a:txBody>
                    <a:bodyPr/>
                    <a:lstStyle/>
                    <a:p>
                      <a:endParaRPr lang="fr-FR"/>
                    </a:p>
                  </a:txBody>
                  <a:tcPr/>
                </a:tc>
                <a:tc>
                  <a:txBody>
                    <a:bodyPr/>
                    <a:lstStyle/>
                    <a:p>
                      <a:pPr algn="just" fontAlgn="t">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Artefact of a qulliq</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Unknown</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catalog</a:t>
                      </a: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number</a:t>
                      </a: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 IiDi-4 : 1</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N/A</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54877"/>
                  </a:ext>
                </a:extLst>
              </a:tr>
              <a:tr h="784004">
                <a:tc rowSpan="2">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13</a:t>
                      </a:r>
                      <a:endParaRPr lang="fr-CA" sz="1400" b="0" i="0" u="none" strike="noStrike">
                        <a:effectLst/>
                        <a:latin typeface="Arial" panose="020B0604020202020204" pitchFamily="34" charset="0"/>
                      </a:endParaRPr>
                    </a:p>
                  </a:txBody>
                  <a:tcPr marL="73582" marR="73582" marT="36791" marB="36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Delegates hard at work on negotiations between the NQIA and Hydro Quebec (1972)</a:t>
                      </a:r>
                      <a:endParaRPr lang="en-US" sz="1400" b="0" i="0" u="none" strike="noStrike">
                        <a:effectLst/>
                        <a:latin typeface="Arial" panose="020B0604020202020204" pitchFamily="34" charset="0"/>
                      </a:endParaRPr>
                    </a:p>
                    <a:p>
                      <a:pPr algn="just"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 </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Kuujjuak</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NUN-IWT-36</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Unknown</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3869772"/>
                  </a:ext>
                </a:extLst>
              </a:tr>
              <a:tr h="291436">
                <a:tc vMerge="1">
                  <a:txBody>
                    <a:bodyPr/>
                    <a:lstStyle/>
                    <a:p>
                      <a:endParaRPr lang="fr-FR"/>
                    </a:p>
                  </a:txBody>
                  <a:tcPr/>
                </a:tc>
                <a:tc>
                  <a:txBody>
                    <a:bodyPr/>
                    <a:lstStyle/>
                    <a:p>
                      <a:pPr algn="just"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Feasting on a cooked fish (1983)</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Kangiqsualujjuaq</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NUN-ETO T-0025</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Tommy George </a:t>
                      </a: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Etok</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7679022"/>
                  </a:ext>
                </a:extLst>
              </a:tr>
              <a:tr h="291436">
                <a:tc>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14</a:t>
                      </a:r>
                      <a:endParaRPr lang="fr-CA" sz="1400" b="0" i="0" u="none" strike="noStrike">
                        <a:effectLst/>
                        <a:latin typeface="Arial" panose="020B0604020202020204" pitchFamily="34" charset="0"/>
                      </a:endParaRPr>
                    </a:p>
                  </a:txBody>
                  <a:tcPr marL="55186" marR="55186" marT="76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Sealskin drying (1972)</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Ivujivik</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IND-BMUR-18</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Dr. William Breen Murray</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72975"/>
                  </a:ext>
                </a:extLst>
              </a:tr>
              <a:tr h="784004">
                <a:tc>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15</a:t>
                      </a:r>
                      <a:endParaRPr lang="fr-CA" sz="1400" b="0" i="0" u="none" strike="noStrike">
                        <a:effectLst/>
                        <a:latin typeface="Arial" panose="020B0604020202020204" pitchFamily="34" charset="0"/>
                      </a:endParaRPr>
                    </a:p>
                  </a:txBody>
                  <a:tcPr marL="55186" marR="55186" marT="76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Shore area of the community, showing the oil storage tank, the Coop store, the Anglican chapel and the community center (Quebec House).</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Ivujivik</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IND-BMUR-04</a:t>
                      </a:r>
                      <a:endParaRPr lang="en-US" sz="1400" b="0" i="0" u="none" strike="noStrike">
                        <a:effectLst/>
                        <a:latin typeface="Arial" panose="020B0604020202020204" pitchFamily="34" charset="0"/>
                      </a:endParaRPr>
                    </a:p>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 </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Dr. William Breen Murray</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6219971"/>
                  </a:ext>
                </a:extLst>
              </a:tr>
              <a:tr h="1030289">
                <a:tc>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21</a:t>
                      </a:r>
                      <a:endParaRPr lang="fr-CA" sz="1400" b="0" i="0" u="none" strike="noStrike">
                        <a:effectLst/>
                        <a:latin typeface="Arial" panose="020B0604020202020204" pitchFamily="34" charset="0"/>
                      </a:endParaRPr>
                    </a:p>
                  </a:txBody>
                  <a:tcPr marL="55186" marR="55186" marT="76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HBC governor P. Ashley Cooper and his wife with the people of Cape Smith (Qikiqtarjuaq) assembled in front of the HBC store. The Scottish guard is sergeant Robert Hannah (1934)</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Akulivik</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A-HBCA-166</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Unknown</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2204906"/>
                  </a:ext>
                </a:extLst>
              </a:tr>
              <a:tr h="537720">
                <a:tc>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24</a:t>
                      </a:r>
                      <a:endParaRPr lang="fr-CA" sz="1400" b="0" i="0" u="none" strike="noStrike">
                        <a:effectLst/>
                        <a:latin typeface="Arial" panose="020B0604020202020204" pitchFamily="34" charset="0"/>
                      </a:endParaRPr>
                    </a:p>
                  </a:txBody>
                  <a:tcPr marL="55186" marR="55186" marT="76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Uqammaq reading to a group of Inuit (1919?)</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Ivujivik</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A-ANG-P 750255I</a:t>
                      </a:r>
                      <a:endParaRPr lang="en-US" sz="1400" b="0" i="0" u="none" strike="noStrike">
                        <a:effectLst/>
                        <a:latin typeface="Arial" panose="020B0604020202020204" pitchFamily="34" charset="0"/>
                      </a:endParaRPr>
                    </a:p>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 </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E.J. Peck</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8506547"/>
                  </a:ext>
                </a:extLst>
              </a:tr>
              <a:tr h="537720">
                <a:tc rowSpan="2">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27</a:t>
                      </a:r>
                      <a:endParaRPr lang="fr-CA" sz="1400" b="0" i="0" u="none" strike="noStrike">
                        <a:effectLst/>
                        <a:latin typeface="Arial" panose="020B0604020202020204" pitchFamily="34" charset="0"/>
                      </a:endParaRPr>
                    </a:p>
                  </a:txBody>
                  <a:tcPr marL="73582" marR="73582" marT="36791" marB="36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Canvas tent held with wood posts, Summer in Cape Jones Island (1927)</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Kuujjuaraapik</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A-PA-099626</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L.T. </a:t>
                      </a: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Burwash</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3223451"/>
                  </a:ext>
                </a:extLst>
              </a:tr>
              <a:tr h="537720">
                <a:tc vMerge="1">
                  <a:txBody>
                    <a:bodyPr/>
                    <a:lstStyle/>
                    <a:p>
                      <a:endParaRPr lang="fr-FR"/>
                    </a:p>
                  </a:txBody>
                  <a:tcPr/>
                </a:tc>
                <a:tc>
                  <a:txBody>
                    <a:bodyPr/>
                    <a:lstStyle/>
                    <a:p>
                      <a:pPr algn="just" fontAlgn="t">
                        <a:lnSpc>
                          <a:spcPct val="150000"/>
                        </a:lnSpc>
                        <a:spcBef>
                          <a:spcPts val="0"/>
                        </a:spcBef>
                        <a:spcAft>
                          <a:spcPts val="0"/>
                        </a:spcAft>
                      </a:pPr>
                      <a:r>
                        <a:rPr lang="en-US"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Kamutik</a:t>
                      </a: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 in foreground, a man to the left in the midground. Many huskies resting in a snowy landscape (1953-1954)</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Inukjuak</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IND-APP-073</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Bill </a:t>
                      </a: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Applewhite</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4246678"/>
                  </a:ext>
                </a:extLst>
              </a:tr>
            </a:tbl>
          </a:graphicData>
        </a:graphic>
      </p:graphicFrame>
      <p:sp>
        <p:nvSpPr>
          <p:cNvPr id="7" name="Rectangle 6">
            <a:extLst>
              <a:ext uri="{FF2B5EF4-FFF2-40B4-BE49-F238E27FC236}">
                <a16:creationId xmlns:a16="http://schemas.microsoft.com/office/drawing/2014/main" id="{2448B366-9D7B-37C9-B705-D3FA6C7D2C77}"/>
              </a:ext>
            </a:extLst>
          </p:cNvPr>
          <p:cNvSpPr/>
          <p:nvPr/>
        </p:nvSpPr>
        <p:spPr>
          <a:xfrm>
            <a:off x="2814208" y="-123832"/>
            <a:ext cx="3515578" cy="938719"/>
          </a:xfrm>
          <a:prstGeom prst="rect">
            <a:avLst/>
          </a:prstGeom>
          <a:noFill/>
        </p:spPr>
        <p:txBody>
          <a:bodyPr wrap="none" lIns="91440" tIns="45720" rIns="91440" bIns="45720">
            <a:spAutoFit/>
          </a:bodyPr>
          <a:lstStyle/>
          <a:p>
            <a:pPr algn="ctr"/>
            <a:r>
              <a:rPr lang="fr-CA" sz="4400" b="0" cap="none" spc="0" dirty="0">
                <a:ln w="0"/>
                <a:solidFill>
                  <a:schemeClr val="tx1"/>
                </a:solidFill>
                <a:effectLst>
                  <a:outerShdw blurRad="38100" dist="19050" dir="2700000" algn="tl" rotWithShape="0">
                    <a:schemeClr val="dk1">
                      <a:alpha val="40000"/>
                    </a:schemeClr>
                  </a:outerShdw>
                </a:effectLst>
              </a:rPr>
              <a:t>Crédits photos</a:t>
            </a:r>
          </a:p>
          <a:p>
            <a:pPr algn="ctr"/>
            <a:r>
              <a:rPr lang="fr-CA" sz="1100" b="0" cap="none" spc="0" dirty="0">
                <a:ln w="0"/>
                <a:solidFill>
                  <a:schemeClr val="tx1"/>
                </a:solidFill>
                <a:effectLst>
                  <a:outerShdw blurRad="38100" dist="19050" dir="2700000" algn="tl" rotWithShape="0">
                    <a:schemeClr val="dk1">
                      <a:alpha val="40000"/>
                    </a:schemeClr>
                  </a:outerShdw>
                </a:effectLst>
              </a:rPr>
              <a:t>(en anglais seulement)</a:t>
            </a:r>
          </a:p>
        </p:txBody>
      </p:sp>
    </p:spTree>
    <p:extLst>
      <p:ext uri="{BB962C8B-B14F-4D97-AF65-F5344CB8AC3E}">
        <p14:creationId xmlns:p14="http://schemas.microsoft.com/office/powerpoint/2010/main" val="32464916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au 3">
            <a:extLst>
              <a:ext uri="{FF2B5EF4-FFF2-40B4-BE49-F238E27FC236}">
                <a16:creationId xmlns:a16="http://schemas.microsoft.com/office/drawing/2014/main" id="{9F7B77E7-9C36-B6C1-A851-A8180929AFD2}"/>
              </a:ext>
            </a:extLst>
          </p:cNvPr>
          <p:cNvGraphicFramePr>
            <a:graphicFrameLocks noGrp="1"/>
          </p:cNvGraphicFramePr>
          <p:nvPr>
            <p:extLst>
              <p:ext uri="{D42A27DB-BD31-4B8C-83A1-F6EECF244321}">
                <p14:modId xmlns:p14="http://schemas.microsoft.com/office/powerpoint/2010/main" val="3172620633"/>
              </p:ext>
            </p:extLst>
          </p:nvPr>
        </p:nvGraphicFramePr>
        <p:xfrm>
          <a:off x="0" y="785446"/>
          <a:ext cx="9143999" cy="6041753"/>
        </p:xfrm>
        <a:graphic>
          <a:graphicData uri="http://schemas.openxmlformats.org/drawingml/2006/table">
            <a:tbl>
              <a:tblPr firstRow="1" firstCol="1" bandRow="1">
                <a:tableStyleId>{2D5ABB26-0587-4C30-8999-92F81FD0307C}</a:tableStyleId>
              </a:tblPr>
              <a:tblGrid>
                <a:gridCol w="586854">
                  <a:extLst>
                    <a:ext uri="{9D8B030D-6E8A-4147-A177-3AD203B41FA5}">
                      <a16:colId xmlns:a16="http://schemas.microsoft.com/office/drawing/2014/main" val="3786987438"/>
                    </a:ext>
                  </a:extLst>
                </a:gridCol>
                <a:gridCol w="3953371">
                  <a:extLst>
                    <a:ext uri="{9D8B030D-6E8A-4147-A177-3AD203B41FA5}">
                      <a16:colId xmlns:a16="http://schemas.microsoft.com/office/drawing/2014/main" val="80139683"/>
                    </a:ext>
                  </a:extLst>
                </a:gridCol>
                <a:gridCol w="1098212">
                  <a:extLst>
                    <a:ext uri="{9D8B030D-6E8A-4147-A177-3AD203B41FA5}">
                      <a16:colId xmlns:a16="http://schemas.microsoft.com/office/drawing/2014/main" val="918513408"/>
                    </a:ext>
                  </a:extLst>
                </a:gridCol>
                <a:gridCol w="2002142">
                  <a:extLst>
                    <a:ext uri="{9D8B030D-6E8A-4147-A177-3AD203B41FA5}">
                      <a16:colId xmlns:a16="http://schemas.microsoft.com/office/drawing/2014/main" val="582458877"/>
                    </a:ext>
                  </a:extLst>
                </a:gridCol>
                <a:gridCol w="1503420">
                  <a:extLst>
                    <a:ext uri="{9D8B030D-6E8A-4147-A177-3AD203B41FA5}">
                      <a16:colId xmlns:a16="http://schemas.microsoft.com/office/drawing/2014/main" val="3092990969"/>
                    </a:ext>
                  </a:extLst>
                </a:gridCol>
              </a:tblGrid>
              <a:tr h="189972">
                <a:tc>
                  <a:txBody>
                    <a:bodyPr/>
                    <a:lstStyle/>
                    <a:p>
                      <a:pPr algn="ctr">
                        <a:lnSpc>
                          <a:spcPct val="150000"/>
                        </a:lnSpc>
                      </a:pPr>
                      <a:r>
                        <a:rPr lang="fr-CA" sz="900" b="1" kern="100">
                          <a:effectLst/>
                          <a:latin typeface="Arial" panose="020B0604020202020204" pitchFamily="34" charset="0"/>
                          <a:cs typeface="Arial" panose="020B0604020202020204" pitchFamily="34" charset="0"/>
                        </a:rPr>
                        <a:t>Page #</a:t>
                      </a:r>
                      <a:endParaRPr lang="fr-CA" sz="900" b="1"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b="1" kern="100">
                          <a:effectLst/>
                          <a:latin typeface="Arial" panose="020B0604020202020204" pitchFamily="34" charset="0"/>
                          <a:cs typeface="Arial" panose="020B0604020202020204" pitchFamily="34" charset="0"/>
                        </a:rPr>
                        <a:t>Description</a:t>
                      </a:r>
                      <a:endParaRPr lang="fr-CA" sz="900" b="1"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b="1" kern="100">
                          <a:effectLst/>
                          <a:latin typeface="Arial" panose="020B0604020202020204" pitchFamily="34" charset="0"/>
                          <a:cs typeface="Arial" panose="020B0604020202020204" pitchFamily="34" charset="0"/>
                        </a:rPr>
                        <a:t>Location</a:t>
                      </a:r>
                      <a:endParaRPr lang="fr-CA" sz="900" b="1"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b="1" kern="100">
                          <a:effectLst/>
                          <a:latin typeface="Arial" panose="020B0604020202020204" pitchFamily="34" charset="0"/>
                          <a:cs typeface="Arial" panose="020B0604020202020204" pitchFamily="34" charset="0"/>
                        </a:rPr>
                        <a:t>Avataq reference</a:t>
                      </a:r>
                      <a:endParaRPr lang="fr-CA" sz="900" b="1"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b="1" kern="100" err="1">
                          <a:effectLst/>
                          <a:latin typeface="Arial" panose="020B0604020202020204" pitchFamily="34" charset="0"/>
                          <a:cs typeface="Arial" panose="020B0604020202020204" pitchFamily="34" charset="0"/>
                        </a:rPr>
                        <a:t>Credits</a:t>
                      </a:r>
                      <a:endParaRPr lang="fr-CA" sz="900" b="1"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4705077"/>
                  </a:ext>
                </a:extLst>
              </a:tr>
              <a:tr h="387919">
                <a:tc>
                  <a:txBody>
                    <a:bodyPr/>
                    <a:lstStyle/>
                    <a:p>
                      <a:pPr algn="ctr">
                        <a:lnSpc>
                          <a:spcPct val="150000"/>
                        </a:lnSpc>
                      </a:pPr>
                      <a:r>
                        <a:rPr lang="fr-CA" sz="900" kern="100">
                          <a:effectLst/>
                          <a:latin typeface="Arial" panose="020B0604020202020204" pitchFamily="34" charset="0"/>
                          <a:cs typeface="Arial" panose="020B0604020202020204" pitchFamily="34" charset="0"/>
                        </a:rPr>
                        <a:t>29</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Visit of the Hudson’s Bay Company Governor. Five </a:t>
                      </a:r>
                      <a:r>
                        <a:rPr lang="en-US" sz="900" kern="100" err="1">
                          <a:effectLst/>
                          <a:latin typeface="Arial" panose="020B0604020202020204" pitchFamily="34" charset="0"/>
                          <a:cs typeface="Arial" panose="020B0604020202020204" pitchFamily="34" charset="0"/>
                        </a:rPr>
                        <a:t>Qallunaat</a:t>
                      </a:r>
                      <a:r>
                        <a:rPr lang="en-US" sz="900" kern="100">
                          <a:effectLst/>
                          <a:latin typeface="Arial" panose="020B0604020202020204" pitchFamily="34" charset="0"/>
                          <a:cs typeface="Arial" panose="020B0604020202020204" pitchFamily="34" charset="0"/>
                        </a:rPr>
                        <a:t> men, a Qallunaaq woman walking </a:t>
                      </a:r>
                      <a:r>
                        <a:rPr lang="en-US" sz="900" kern="100" err="1">
                          <a:effectLst/>
                          <a:latin typeface="Arial" panose="020B0604020202020204" pitchFamily="34" charset="0"/>
                          <a:cs typeface="Arial" panose="020B0604020202020204" pitchFamily="34" charset="0"/>
                        </a:rPr>
                        <a:t>alon</a:t>
                      </a:r>
                      <a:r>
                        <a:rPr lang="en-US" sz="900" kern="100">
                          <a:effectLst/>
                          <a:latin typeface="Arial" panose="020B0604020202020204" pitchFamily="34" charset="0"/>
                          <a:cs typeface="Arial" panose="020B0604020202020204" pitchFamily="34" charset="0"/>
                        </a:rPr>
                        <a:t> a boardwalk surrounded by Inuit (1934)</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err="1">
                          <a:effectLst/>
                          <a:latin typeface="Arial" panose="020B0604020202020204" pitchFamily="34" charset="0"/>
                          <a:cs typeface="Arial" panose="020B0604020202020204" pitchFamily="34" charset="0"/>
                        </a:rPr>
                        <a:t>Killiniq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IND-MCL-130</a:t>
                      </a:r>
                    </a:p>
                    <a:p>
                      <a:pPr algn="ctr">
                        <a:lnSpc>
                          <a:spcPct val="150000"/>
                        </a:lnSpc>
                      </a:pPr>
                      <a:r>
                        <a:rPr lang="fr-CA"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Unknown</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00613977"/>
                  </a:ext>
                </a:extLst>
              </a:tr>
              <a:tr h="197426">
                <a:tc>
                  <a:txBody>
                    <a:bodyPr/>
                    <a:lstStyle/>
                    <a:p>
                      <a:pPr algn="ctr">
                        <a:lnSpc>
                          <a:spcPct val="150000"/>
                        </a:lnSpc>
                      </a:pPr>
                      <a:r>
                        <a:rPr lang="fr-CA" sz="900" kern="100">
                          <a:effectLst/>
                          <a:latin typeface="Arial" panose="020B0604020202020204" pitchFamily="34" charset="0"/>
                          <a:cs typeface="Arial" panose="020B0604020202020204" pitchFamily="34" charset="0"/>
                        </a:rPr>
                        <a:t>30</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Puvirnituq Federal Day School (1960)</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err="1">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IND-COW M-555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Mary Cowley</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3891197"/>
                  </a:ext>
                </a:extLst>
              </a:tr>
              <a:tr h="197426">
                <a:tc rowSpan="2">
                  <a:txBody>
                    <a:bodyPr/>
                    <a:lstStyle/>
                    <a:p>
                      <a:pPr algn="ctr">
                        <a:lnSpc>
                          <a:spcPct val="150000"/>
                        </a:lnSpc>
                      </a:pPr>
                      <a:r>
                        <a:rPr lang="fr-CA" sz="900" kern="100">
                          <a:effectLst/>
                          <a:latin typeface="Arial" panose="020B0604020202020204" pitchFamily="34" charset="0"/>
                          <a:cs typeface="Arial" panose="020B0604020202020204" pitchFamily="34" charset="0"/>
                        </a:rPr>
                        <a:t>31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Inuit women standing in an igloo village. (1951)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Ivujivik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A-DES-35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Frère André Chauvel</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6267110"/>
                  </a:ext>
                </a:extLst>
              </a:tr>
              <a:tr h="197426">
                <a:tc vMerge="1">
                  <a:txBody>
                    <a:bodyPr/>
                    <a:lstStyle/>
                    <a:p>
                      <a:endParaRPr lang="fr-FR"/>
                    </a:p>
                  </a:txBody>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View of Puvirnituq (1959-62)</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IND-COW M-561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Mary Cowley</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4099104"/>
                  </a:ext>
                </a:extLst>
              </a:tr>
              <a:tr h="387919">
                <a:tc rowSpan="3">
                  <a:txBody>
                    <a:bodyPr/>
                    <a:lstStyle/>
                    <a:p>
                      <a:pPr algn="ctr">
                        <a:lnSpc>
                          <a:spcPct val="150000"/>
                        </a:lnSpc>
                      </a:pPr>
                      <a:r>
                        <a:rPr lang="fr-CA" sz="900" kern="100">
                          <a:effectLst/>
                          <a:latin typeface="Arial" panose="020B0604020202020204" pitchFamily="34" charset="0"/>
                          <a:cs typeface="Arial" panose="020B0604020202020204" pitchFamily="34" charset="0"/>
                        </a:rPr>
                        <a:t>33</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Two men and a young boy display a large polar bear skin, that is drying on a stretcher (1902-1904)</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Kuujjuaraapik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A-QU-L - 22</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A. A. Chesterfield</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30252885"/>
                  </a:ext>
                </a:extLst>
              </a:tr>
              <a:tr h="197426">
                <a:tc vMerge="1">
                  <a:txBody>
                    <a:bodyPr/>
                    <a:lstStyle/>
                    <a:p>
                      <a:endParaRPr lang="fr-FR"/>
                    </a:p>
                  </a:txBody>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Fish drying rack located near the water (1966)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err="1">
                          <a:effectLst/>
                          <a:latin typeface="Arial" panose="020B0604020202020204" pitchFamily="34" charset="0"/>
                          <a:cs typeface="Arial" panose="020B0604020202020204" pitchFamily="34" charset="0"/>
                        </a:rPr>
                        <a:t>Salluit</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IND-LAU-66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Pauline Laurin</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11114172"/>
                  </a:ext>
                </a:extLst>
              </a:tr>
              <a:tr h="197426">
                <a:tc vMerge="1">
                  <a:txBody>
                    <a:bodyPr/>
                    <a:lstStyle/>
                    <a:p>
                      <a:endParaRPr lang="fr-FR"/>
                    </a:p>
                  </a:txBody>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High angle shot of a woman sitting inside a tent, sewing a kamik (1952-1955)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Kangirsuk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IND-LAU-35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Pauline Laurin</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5407947"/>
                  </a:ext>
                </a:extLst>
              </a:tr>
              <a:tr h="387919">
                <a:tc>
                  <a:txBody>
                    <a:bodyPr/>
                    <a:lstStyle/>
                    <a:p>
                      <a:pPr algn="ctr">
                        <a:lnSpc>
                          <a:spcPct val="150000"/>
                        </a:lnSpc>
                      </a:pPr>
                      <a:r>
                        <a:rPr lang="fr-CA" sz="900" kern="100">
                          <a:effectLst/>
                          <a:latin typeface="Arial" panose="020B0604020202020204" pitchFamily="34" charset="0"/>
                          <a:cs typeface="Arial" panose="020B0604020202020204" pitchFamily="34" charset="0"/>
                        </a:rPr>
                        <a:t>34</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Children inside a classroom, with two writing at the blackboard. All students are back on to the camera, either seated at desks, or standing (1953-1954)</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Inukjuak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IND-APP-001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Bill Applewhite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5563432"/>
                  </a:ext>
                </a:extLst>
              </a:tr>
              <a:tr h="369928">
                <a:tc>
                  <a:txBody>
                    <a:bodyPr/>
                    <a:lstStyle/>
                    <a:p>
                      <a:pPr algn="ctr">
                        <a:lnSpc>
                          <a:spcPct val="150000"/>
                        </a:lnSpc>
                      </a:pPr>
                      <a:r>
                        <a:rPr lang="fr-CA" sz="900" kern="100">
                          <a:effectLst/>
                          <a:latin typeface="Arial" panose="020B0604020202020204" pitchFamily="34" charset="0"/>
                          <a:cs typeface="Arial" panose="020B0604020202020204" pitchFamily="34" charset="0"/>
                        </a:rPr>
                        <a:t>35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Wintertime. Long shot of three children standing outside the Co-op store (1966)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IND-FUM R-21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René Fumoleau</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4064996"/>
                  </a:ext>
                </a:extLst>
              </a:tr>
              <a:tr h="387919">
                <a:tc rowSpan="2">
                  <a:txBody>
                    <a:bodyPr/>
                    <a:lstStyle/>
                    <a:p>
                      <a:pPr algn="ctr">
                        <a:lnSpc>
                          <a:spcPct val="150000"/>
                        </a:lnSpc>
                      </a:pPr>
                      <a:r>
                        <a:rPr lang="fr-CA" sz="900" kern="100">
                          <a:effectLst/>
                          <a:latin typeface="Arial" panose="020B0604020202020204" pitchFamily="34" charset="0"/>
                          <a:cs typeface="Arial" panose="020B0604020202020204" pitchFamily="34" charset="0"/>
                        </a:rPr>
                        <a:t>37</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Men </a:t>
                      </a:r>
                      <a:r>
                        <a:rPr lang="fr-CA" sz="900" kern="100" err="1">
                          <a:effectLst/>
                          <a:latin typeface="Arial" panose="020B0604020202020204" pitchFamily="34" charset="0"/>
                          <a:cs typeface="Arial" panose="020B0604020202020204" pitchFamily="34" charset="0"/>
                        </a:rPr>
                        <a:t>carving</a:t>
                      </a:r>
                      <a:r>
                        <a:rPr lang="fr-CA" sz="900" kern="100">
                          <a:effectLst/>
                          <a:latin typeface="Arial" panose="020B0604020202020204" pitchFamily="34" charset="0"/>
                          <a:cs typeface="Arial" panose="020B0604020202020204" pitchFamily="34" charset="0"/>
                        </a:rPr>
                        <a:t> </a:t>
                      </a:r>
                      <a:r>
                        <a:rPr lang="fr-CA" sz="900" kern="100" err="1">
                          <a:effectLst/>
                          <a:latin typeface="Arial" panose="020B0604020202020204" pitchFamily="34" charset="0"/>
                          <a:cs typeface="Arial" panose="020B0604020202020204" pitchFamily="34" charset="0"/>
                        </a:rPr>
                        <a:t>with</a:t>
                      </a:r>
                      <a:r>
                        <a:rPr lang="fr-CA" sz="900" kern="100">
                          <a:effectLst/>
                          <a:latin typeface="Arial" panose="020B0604020202020204" pitchFamily="34" charset="0"/>
                          <a:cs typeface="Arial" panose="020B0604020202020204" pitchFamily="34" charset="0"/>
                        </a:rPr>
                        <a:t> </a:t>
                      </a:r>
                      <a:r>
                        <a:rPr lang="fr-CA" sz="900" kern="100" err="1">
                          <a:effectLst/>
                          <a:latin typeface="Arial" panose="020B0604020202020204" pitchFamily="34" charset="0"/>
                          <a:cs typeface="Arial" panose="020B0604020202020204" pitchFamily="34" charset="0"/>
                        </a:rPr>
                        <a:t>soapstone</a:t>
                      </a:r>
                      <a:r>
                        <a:rPr lang="fr-CA" sz="900" kern="100">
                          <a:effectLst/>
                          <a:latin typeface="Arial" panose="020B0604020202020204" pitchFamily="34" charset="0"/>
                          <a:cs typeface="Arial" panose="020B0604020202020204" pitchFamily="34" charset="0"/>
                        </a:rPr>
                        <a:t> (1966)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err="1">
                          <a:effectLst/>
                          <a:latin typeface="Arial" panose="020B0604020202020204" pitchFamily="34" charset="0"/>
                          <a:cs typeface="Arial" panose="020B0604020202020204" pitchFamily="34" charset="0"/>
                        </a:rPr>
                        <a:t>Ivujivik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IND-BOU-M-5-024</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Pauline Boucher</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4926271"/>
                  </a:ext>
                </a:extLst>
              </a:tr>
              <a:tr h="387919">
                <a:tc vMerge="1">
                  <a:txBody>
                    <a:bodyPr/>
                    <a:lstStyle/>
                    <a:p>
                      <a:endParaRPr lang="fr-FR"/>
                    </a:p>
                  </a:txBody>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Artist carving soapstone sculpture (1966)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Ivujivik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IND-BOU-M-6-005</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Pauline Boucher</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0670842"/>
                  </a:ext>
                </a:extLst>
              </a:tr>
              <a:tr h="387919">
                <a:tc>
                  <a:txBody>
                    <a:bodyPr/>
                    <a:lstStyle/>
                    <a:p>
                      <a:pPr algn="ctr">
                        <a:lnSpc>
                          <a:spcPct val="150000"/>
                        </a:lnSpc>
                      </a:pPr>
                      <a:r>
                        <a:rPr lang="fr-CA" sz="900" kern="100">
                          <a:effectLst/>
                          <a:latin typeface="Arial" panose="020B0604020202020204" pitchFamily="34" charset="0"/>
                          <a:cs typeface="Arial" panose="020B0604020202020204" pitchFamily="34" charset="0"/>
                        </a:rPr>
                        <a:t>38</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Artist carving soapstone sculpture (1966)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Ivujivik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IND-BOU-M-6-006</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Pauline Boucher</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21821285"/>
                  </a:ext>
                </a:extLst>
              </a:tr>
              <a:tr h="387919">
                <a:tc rowSpan="3">
                  <a:txBody>
                    <a:bodyPr/>
                    <a:lstStyle/>
                    <a:p>
                      <a:pPr algn="ctr">
                        <a:lnSpc>
                          <a:spcPct val="150000"/>
                        </a:lnSpc>
                      </a:pPr>
                      <a:r>
                        <a:rPr lang="fr-CA" sz="900" kern="100">
                          <a:effectLst/>
                          <a:latin typeface="Arial" panose="020B0604020202020204" pitchFamily="34" charset="0"/>
                          <a:cs typeface="Arial" panose="020B0604020202020204" pitchFamily="34" charset="0"/>
                        </a:rPr>
                        <a:t>40</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Facade of the POV Co-oprerative store. Taamusi Qumaq in the orange jacket (1978)</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IND-MCK G-01365</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Gérald McKenzie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8893436"/>
                  </a:ext>
                </a:extLst>
              </a:tr>
              <a:tr h="197426">
                <a:tc vMerge="1">
                  <a:txBody>
                    <a:bodyPr/>
                    <a:lstStyle/>
                    <a:p>
                      <a:endParaRPr lang="fr-FR"/>
                    </a:p>
                  </a:txBody>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A display of print on table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IND-FUM R-25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René Fumoleau</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2862484"/>
                  </a:ext>
                </a:extLst>
              </a:tr>
              <a:tr h="387919">
                <a:tc vMerge="1">
                  <a:txBody>
                    <a:bodyPr/>
                    <a:lstStyle/>
                    <a:p>
                      <a:endParaRPr lang="fr-FR"/>
                    </a:p>
                  </a:txBody>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Nellie </a:t>
                      </a:r>
                      <a:r>
                        <a:rPr lang="en-US" sz="900" kern="100" err="1">
                          <a:effectLst/>
                          <a:latin typeface="Arial" panose="020B0604020202020204" pitchFamily="34" charset="0"/>
                          <a:cs typeface="Arial" panose="020B0604020202020204" pitchFamily="34" charset="0"/>
                        </a:rPr>
                        <a:t>Putuguq</a:t>
                      </a:r>
                      <a:r>
                        <a:rPr lang="en-US" sz="900" kern="100">
                          <a:effectLst/>
                          <a:latin typeface="Arial" panose="020B0604020202020204" pitchFamily="34" charset="0"/>
                          <a:cs typeface="Arial" panose="020B0604020202020204" pitchFamily="34" charset="0"/>
                        </a:rPr>
                        <a:t> wearing a caribou skin </a:t>
                      </a:r>
                      <a:r>
                        <a:rPr lang="en-US" sz="900" kern="100" err="1">
                          <a:effectLst/>
                          <a:latin typeface="Arial" panose="020B0604020202020204" pitchFamily="34" charset="0"/>
                          <a:cs typeface="Arial" panose="020B0604020202020204" pitchFamily="34" charset="0"/>
                        </a:rPr>
                        <a:t>amautik</a:t>
                      </a:r>
                      <a:r>
                        <a:rPr lang="en-US" sz="900" kern="100">
                          <a:effectLst/>
                          <a:latin typeface="Arial" panose="020B0604020202020204" pitchFamily="34" charset="0"/>
                          <a:cs typeface="Arial" panose="020B0604020202020204" pitchFamily="34" charset="0"/>
                        </a:rPr>
                        <a:t> with </a:t>
                      </a:r>
                      <a:r>
                        <a:rPr lang="en-US" sz="900" kern="100" err="1">
                          <a:effectLst/>
                          <a:latin typeface="Arial" panose="020B0604020202020204" pitchFamily="34" charset="0"/>
                          <a:cs typeface="Arial" panose="020B0604020202020204" pitchFamily="34" charset="0"/>
                        </a:rPr>
                        <a:t>coloured</a:t>
                      </a:r>
                      <a:r>
                        <a:rPr lang="en-US" sz="900" kern="100">
                          <a:effectLst/>
                          <a:latin typeface="Arial" panose="020B0604020202020204" pitchFamily="34" charset="0"/>
                          <a:cs typeface="Arial" panose="020B0604020202020204" pitchFamily="34" charset="0"/>
                        </a:rPr>
                        <a:t> beads sewing a caribou skin men’s parka (</a:t>
                      </a:r>
                      <a:r>
                        <a:rPr lang="en-US" sz="900" kern="100" err="1">
                          <a:effectLst/>
                          <a:latin typeface="Arial" panose="020B0604020202020204" pitchFamily="34" charset="0"/>
                          <a:cs typeface="Arial" panose="020B0604020202020204" pitchFamily="34" charset="0"/>
                        </a:rPr>
                        <a:t>atigi</a:t>
                      </a:r>
                      <a:r>
                        <a:rPr lang="en-US" sz="900" kern="100">
                          <a:effectLst/>
                          <a:latin typeface="Arial" panose="020B0604020202020204" pitchFamily="34" charset="0"/>
                          <a:cs typeface="Arial" panose="020B0604020202020204" pitchFamily="34" charset="0"/>
                        </a:rPr>
                        <a:t>) (1971)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IND-BSA-262</a:t>
                      </a:r>
                    </a:p>
                    <a:p>
                      <a:pPr algn="ctr">
                        <a:lnSpc>
                          <a:spcPct val="150000"/>
                        </a:lnSpc>
                      </a:pPr>
                      <a:r>
                        <a:rPr lang="fr-CA"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Bernard Saladin d’Augulure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3266232"/>
                  </a:ext>
                </a:extLst>
              </a:tr>
              <a:tr h="197426">
                <a:tc>
                  <a:txBody>
                    <a:bodyPr/>
                    <a:lstStyle/>
                    <a:p>
                      <a:pPr algn="ctr">
                        <a:lnSpc>
                          <a:spcPct val="150000"/>
                        </a:lnSpc>
                      </a:pPr>
                      <a:r>
                        <a:rPr lang="fr-CA" sz="900" kern="100">
                          <a:effectLst/>
                          <a:latin typeface="Arial" panose="020B0604020202020204" pitchFamily="34" charset="0"/>
                          <a:cs typeface="Arial" panose="020B0604020202020204" pitchFamily="34" charset="0"/>
                        </a:rPr>
                        <a:t>42</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Tamusi Tulugak in front of the Co-operative (1978)</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IND-MCK G-03182</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Gérald McKenzie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5278928"/>
                  </a:ext>
                </a:extLst>
              </a:tr>
              <a:tr h="387919">
                <a:tc rowSpan="2">
                  <a:txBody>
                    <a:bodyPr/>
                    <a:lstStyle/>
                    <a:p>
                      <a:pPr algn="ctr">
                        <a:lnSpc>
                          <a:spcPct val="150000"/>
                        </a:lnSpc>
                      </a:pPr>
                      <a:r>
                        <a:rPr lang="fr-CA" sz="900" kern="100">
                          <a:effectLst/>
                          <a:latin typeface="Arial" panose="020B0604020202020204" pitchFamily="34" charset="0"/>
                          <a:cs typeface="Arial" panose="020B0604020202020204" pitchFamily="34" charset="0"/>
                        </a:rPr>
                        <a:t>43</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View of Kuujjuaq village (1949)</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err="1">
                          <a:effectLst/>
                          <a:latin typeface="Arial" panose="020B0604020202020204" pitchFamily="34" charset="0"/>
                          <a:cs typeface="Arial" panose="020B0604020202020204" pitchFamily="34" charset="0"/>
                        </a:rPr>
                        <a:t>Kuujjuaq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ND-MD-52</a:t>
                      </a: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Maxwell John Dunbar</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6592151"/>
                  </a:ext>
                </a:extLst>
              </a:tr>
              <a:tr h="592511">
                <a:tc vMerge="1">
                  <a:txBody>
                    <a:bodyPr/>
                    <a:lstStyle/>
                    <a:p>
                      <a:endParaRPr lang="fr-FR"/>
                    </a:p>
                  </a:txBody>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View of Puvirnituq. Buildings, the school, people walking on the snow (1978)</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IND-MCK G-01195</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dirty="0" err="1">
                          <a:effectLst/>
                          <a:latin typeface="Arial" panose="020B0604020202020204" pitchFamily="34" charset="0"/>
                          <a:cs typeface="Arial" panose="020B0604020202020204" pitchFamily="34" charset="0"/>
                        </a:rPr>
                        <a:t>Gérald</a:t>
                      </a:r>
                      <a:r>
                        <a:rPr lang="en-US" sz="900" kern="100" dirty="0">
                          <a:effectLst/>
                          <a:latin typeface="Arial" panose="020B0604020202020204" pitchFamily="34" charset="0"/>
                          <a:cs typeface="Arial" panose="020B0604020202020204" pitchFamily="34" charset="0"/>
                        </a:rPr>
                        <a:t> McKenzie</a:t>
                      </a:r>
                      <a:endParaRPr lang="fr-CA" sz="900" kern="100" dirty="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31627341"/>
                  </a:ext>
                </a:extLst>
              </a:tr>
            </a:tbl>
          </a:graphicData>
        </a:graphic>
      </p:graphicFrame>
      <p:sp>
        <p:nvSpPr>
          <p:cNvPr id="2" name="Rectangle 1">
            <a:extLst>
              <a:ext uri="{FF2B5EF4-FFF2-40B4-BE49-F238E27FC236}">
                <a16:creationId xmlns:a16="http://schemas.microsoft.com/office/drawing/2014/main" id="{17BF60C6-EAE0-9D7F-4546-04CD4776D7B4}"/>
              </a:ext>
            </a:extLst>
          </p:cNvPr>
          <p:cNvSpPr/>
          <p:nvPr/>
        </p:nvSpPr>
        <p:spPr>
          <a:xfrm>
            <a:off x="2814208" y="-123832"/>
            <a:ext cx="3515578" cy="938719"/>
          </a:xfrm>
          <a:prstGeom prst="rect">
            <a:avLst/>
          </a:prstGeom>
          <a:noFill/>
        </p:spPr>
        <p:txBody>
          <a:bodyPr wrap="none" lIns="91440" tIns="45720" rIns="91440" bIns="45720">
            <a:spAutoFit/>
          </a:bodyPr>
          <a:lstStyle/>
          <a:p>
            <a:pPr algn="ctr"/>
            <a:r>
              <a:rPr lang="fr-CA" sz="4400" b="0" cap="none" spc="0" dirty="0">
                <a:ln w="0"/>
                <a:solidFill>
                  <a:schemeClr val="tx1"/>
                </a:solidFill>
                <a:effectLst>
                  <a:outerShdw blurRad="38100" dist="19050" dir="2700000" algn="tl" rotWithShape="0">
                    <a:schemeClr val="dk1">
                      <a:alpha val="40000"/>
                    </a:schemeClr>
                  </a:outerShdw>
                </a:effectLst>
              </a:rPr>
              <a:t>Crédits photos</a:t>
            </a:r>
          </a:p>
          <a:p>
            <a:pPr algn="ctr"/>
            <a:r>
              <a:rPr lang="fr-CA" sz="1100" b="0" cap="none" spc="0" dirty="0">
                <a:ln w="0"/>
                <a:solidFill>
                  <a:schemeClr val="tx1"/>
                </a:solidFill>
                <a:effectLst>
                  <a:outerShdw blurRad="38100" dist="19050" dir="2700000" algn="tl" rotWithShape="0">
                    <a:schemeClr val="dk1">
                      <a:alpha val="40000"/>
                    </a:schemeClr>
                  </a:outerShdw>
                </a:effectLst>
              </a:rPr>
              <a:t>(en anglais seulement)</a:t>
            </a:r>
          </a:p>
        </p:txBody>
      </p:sp>
    </p:spTree>
    <p:extLst>
      <p:ext uri="{BB962C8B-B14F-4D97-AF65-F5344CB8AC3E}">
        <p14:creationId xmlns:p14="http://schemas.microsoft.com/office/powerpoint/2010/main" val="7640594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45811AF8-84FE-D6C6-CE3E-B422EFA67A1C}"/>
              </a:ext>
            </a:extLst>
          </p:cNvPr>
          <p:cNvGraphicFramePr>
            <a:graphicFrameLocks noGrp="1"/>
          </p:cNvGraphicFramePr>
          <p:nvPr>
            <p:extLst>
              <p:ext uri="{D42A27DB-BD31-4B8C-83A1-F6EECF244321}">
                <p14:modId xmlns:p14="http://schemas.microsoft.com/office/powerpoint/2010/main" val="582760"/>
              </p:ext>
            </p:extLst>
          </p:nvPr>
        </p:nvGraphicFramePr>
        <p:xfrm>
          <a:off x="-1" y="530195"/>
          <a:ext cx="9144001" cy="5473595"/>
        </p:xfrm>
        <a:graphic>
          <a:graphicData uri="http://schemas.openxmlformats.org/drawingml/2006/table">
            <a:tbl>
              <a:tblPr firstRow="1" firstCol="1" bandRow="1">
                <a:tableStyleId>{5940675A-B579-460E-94D1-54222C63F5DA}</a:tableStyleId>
              </a:tblPr>
              <a:tblGrid>
                <a:gridCol w="539263">
                  <a:extLst>
                    <a:ext uri="{9D8B030D-6E8A-4147-A177-3AD203B41FA5}">
                      <a16:colId xmlns:a16="http://schemas.microsoft.com/office/drawing/2014/main" val="3407877466"/>
                    </a:ext>
                  </a:extLst>
                </a:gridCol>
                <a:gridCol w="2426676">
                  <a:extLst>
                    <a:ext uri="{9D8B030D-6E8A-4147-A177-3AD203B41FA5}">
                      <a16:colId xmlns:a16="http://schemas.microsoft.com/office/drawing/2014/main" val="3357051825"/>
                    </a:ext>
                  </a:extLst>
                </a:gridCol>
                <a:gridCol w="6178062">
                  <a:extLst>
                    <a:ext uri="{9D8B030D-6E8A-4147-A177-3AD203B41FA5}">
                      <a16:colId xmlns:a16="http://schemas.microsoft.com/office/drawing/2014/main" val="823429614"/>
                    </a:ext>
                  </a:extLst>
                </a:gridCol>
              </a:tblGrid>
              <a:tr h="413056">
                <a:tc gridSpan="3">
                  <a:txBody>
                    <a:bodyPr/>
                    <a:lstStyle/>
                    <a:p>
                      <a:pPr algn="just">
                        <a:lnSpc>
                          <a:spcPct val="150000"/>
                        </a:lnSpc>
                      </a:pPr>
                      <a:r>
                        <a:rPr lang="en-US" sz="800" kern="100" dirty="0">
                          <a:effectLst/>
                        </a:rPr>
                        <a:t>Les </a:t>
                      </a:r>
                      <a:r>
                        <a:rPr lang="en-US" sz="800" kern="100" dirty="0" err="1">
                          <a:effectLst/>
                        </a:rPr>
                        <a:t>savoirs</a:t>
                      </a:r>
                      <a:r>
                        <a:rPr lang="en-US" sz="800" kern="100" dirty="0">
                          <a:effectLst/>
                        </a:rPr>
                        <a:t> de </a:t>
                      </a:r>
                      <a:r>
                        <a:rPr lang="en-US" sz="800" kern="100" dirty="0" err="1">
                          <a:effectLst/>
                        </a:rPr>
                        <a:t>ce</a:t>
                      </a:r>
                      <a:r>
                        <a:rPr lang="en-US" sz="800" kern="100" dirty="0">
                          <a:effectLst/>
                        </a:rPr>
                        <a:t> fascicule </a:t>
                      </a:r>
                      <a:r>
                        <a:rPr lang="en-US" sz="800" kern="100" dirty="0" err="1">
                          <a:effectLst/>
                        </a:rPr>
                        <a:t>sont</a:t>
                      </a:r>
                      <a:r>
                        <a:rPr lang="en-US" sz="800" kern="100" dirty="0">
                          <a:effectLst/>
                        </a:rPr>
                        <a:t> </a:t>
                      </a:r>
                      <a:r>
                        <a:rPr lang="en-US" sz="800" kern="100" dirty="0" err="1">
                          <a:effectLst/>
                        </a:rPr>
                        <a:t>basés</a:t>
                      </a:r>
                      <a:r>
                        <a:rPr lang="en-US" sz="800" kern="100" dirty="0">
                          <a:effectLst/>
                        </a:rPr>
                        <a:t> sur la these de Paul, V. (2020). </a:t>
                      </a:r>
                      <a:r>
                        <a:rPr lang="fr-CA" sz="800" kern="100" dirty="0">
                          <a:effectLst/>
                        </a:rPr>
                        <a:t>« L'implantation de l'institution scolaire dans les communautés d'</a:t>
                      </a:r>
                      <a:r>
                        <a:rPr lang="fr-CA" sz="800" kern="100" dirty="0" err="1">
                          <a:effectLst/>
                        </a:rPr>
                        <a:t>Ivujivik</a:t>
                      </a:r>
                      <a:r>
                        <a:rPr lang="fr-CA" sz="800" kern="100" dirty="0">
                          <a:effectLst/>
                        </a:rPr>
                        <a:t> et de </a:t>
                      </a:r>
                      <a:r>
                        <a:rPr lang="fr-CA" sz="800" kern="100" dirty="0" err="1">
                          <a:effectLst/>
                        </a:rPr>
                        <a:t>Puvirnituq</a:t>
                      </a:r>
                      <a:r>
                        <a:rPr lang="fr-CA" sz="800" kern="100" dirty="0">
                          <a:effectLst/>
                        </a:rPr>
                        <a:t> au Nunavik : pour une prise en charge locale » Thèse. Montréal (Québec, Canada), Université du Québec à Montréal, Doctorat en histoire. </a:t>
                      </a:r>
                      <a:r>
                        <a:rPr lang="fr-CA" sz="800" kern="100" dirty="0">
                          <a:effectLst/>
                          <a:hlinkClick r:id="rId3"/>
                        </a:rPr>
                        <a:t>https://archipel.uqam.ca/14430/1/D3905.pdf</a:t>
                      </a:r>
                      <a:endParaRPr lang="fr-CA" sz="80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246821040"/>
                  </a:ext>
                </a:extLst>
              </a:tr>
              <a:tr h="97674">
                <a:tc>
                  <a:txBody>
                    <a:bodyPr/>
                    <a:lstStyle/>
                    <a:p>
                      <a:pPr algn="ctr">
                        <a:lnSpc>
                          <a:spcPct val="150000"/>
                        </a:lnSpc>
                      </a:pPr>
                      <a:r>
                        <a:rPr lang="fr-CA" sz="800" b="1" kern="100">
                          <a:effectLst/>
                        </a:rPr>
                        <a:t>Page #</a:t>
                      </a:r>
                      <a:endParaRPr lang="fr-CA" sz="800" b="1"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ctr">
                        <a:lnSpc>
                          <a:spcPct val="150000"/>
                        </a:lnSpc>
                      </a:pPr>
                      <a:r>
                        <a:rPr lang="fr-CA" sz="800" b="1" kern="100">
                          <a:effectLst/>
                        </a:rPr>
                        <a:t>Description</a:t>
                      </a:r>
                      <a:endParaRPr lang="fr-CA" sz="800" b="1"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ctr">
                        <a:lnSpc>
                          <a:spcPct val="150000"/>
                        </a:lnSpc>
                      </a:pPr>
                      <a:r>
                        <a:rPr lang="fr-CA" sz="800" b="1" kern="100">
                          <a:effectLst/>
                        </a:rPr>
                        <a:t>Source</a:t>
                      </a:r>
                      <a:endParaRPr lang="fr-CA" sz="800" b="1"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565617321"/>
                  </a:ext>
                </a:extLst>
              </a:tr>
              <a:tr h="464446">
                <a:tc>
                  <a:txBody>
                    <a:bodyPr/>
                    <a:lstStyle/>
                    <a:p>
                      <a:pPr algn="ctr">
                        <a:lnSpc>
                          <a:spcPct val="150000"/>
                        </a:lnSpc>
                      </a:pPr>
                      <a:r>
                        <a:rPr lang="fr-CA" sz="800" kern="100">
                          <a:effectLst/>
                        </a:rPr>
                        <a:t>3</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Competencies for 2</a:t>
                      </a:r>
                      <a:r>
                        <a:rPr lang="en-US" sz="800" kern="100" baseline="30000">
                          <a:effectLst/>
                        </a:rPr>
                        <a:t>nd</a:t>
                      </a:r>
                      <a:r>
                        <a:rPr lang="en-US" sz="800" kern="100">
                          <a:effectLst/>
                        </a:rPr>
                        <a:t> cycle in social studies</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Social studies (geography, history and </a:t>
                      </a:r>
                      <a:r>
                        <a:rPr lang="en-US" sz="800" kern="100" err="1">
                          <a:effectLst/>
                        </a:rPr>
                        <a:t>citzenship</a:t>
                      </a:r>
                      <a:r>
                        <a:rPr lang="en-US" sz="800" kern="100">
                          <a:effectLst/>
                        </a:rPr>
                        <a:t> program) from the </a:t>
                      </a:r>
                      <a:r>
                        <a:rPr lang="en-US" sz="800" kern="100" err="1">
                          <a:effectLst/>
                        </a:rPr>
                        <a:t>Gouvernement</a:t>
                      </a:r>
                      <a:r>
                        <a:rPr lang="en-US" sz="800" kern="100">
                          <a:effectLst/>
                        </a:rPr>
                        <a:t> du Québec:</a:t>
                      </a:r>
                      <a:endParaRPr lang="fr-CA" sz="800" kern="100">
                        <a:effectLst/>
                      </a:endParaRPr>
                    </a:p>
                    <a:p>
                      <a:pPr algn="just">
                        <a:lnSpc>
                          <a:spcPct val="150000"/>
                        </a:lnSpc>
                      </a:pPr>
                      <a:r>
                        <a:rPr lang="en-US" sz="800" kern="100">
                          <a:effectLst/>
                          <a:hlinkClick r:id="rId4"/>
                        </a:rPr>
                        <a:t>http://</a:t>
                      </a:r>
                      <a:r>
                        <a:rPr lang="en-US" sz="800" kern="100" err="1">
                          <a:effectLst/>
                          <a:hlinkClick r:id="rId4"/>
                        </a:rPr>
                        <a:t>www.education.gouv.qc.ca</a:t>
                      </a:r>
                      <a:r>
                        <a:rPr lang="en-US" sz="800" kern="100">
                          <a:effectLst/>
                          <a:hlinkClick r:id="rId4"/>
                        </a:rPr>
                        <a:t>/</a:t>
                      </a:r>
                      <a:r>
                        <a:rPr lang="en-US" sz="800" kern="100" err="1">
                          <a:effectLst/>
                          <a:hlinkClick r:id="rId4"/>
                        </a:rPr>
                        <a:t>fileadmin</a:t>
                      </a:r>
                      <a:r>
                        <a:rPr lang="en-US" sz="800" kern="100">
                          <a:effectLst/>
                          <a:hlinkClick r:id="rId4"/>
                        </a:rPr>
                        <a:t>/</a:t>
                      </a:r>
                      <a:r>
                        <a:rPr lang="en-US" sz="800" kern="100" err="1">
                          <a:effectLst/>
                          <a:hlinkClick r:id="rId4"/>
                        </a:rPr>
                        <a:t>site_web</a:t>
                      </a:r>
                      <a:r>
                        <a:rPr lang="en-US" sz="800" kern="100">
                          <a:effectLst/>
                          <a:hlinkClick r:id="rId4"/>
                        </a:rPr>
                        <a:t>/documents/education/</a:t>
                      </a:r>
                      <a:r>
                        <a:rPr lang="en-US" sz="800" kern="100" err="1">
                          <a:effectLst/>
                          <a:hlinkClick r:id="rId4"/>
                        </a:rPr>
                        <a:t>jeunes</a:t>
                      </a:r>
                      <a:r>
                        <a:rPr lang="en-US" sz="800" kern="100">
                          <a:effectLst/>
                          <a:hlinkClick r:id="rId4"/>
                        </a:rPr>
                        <a:t>/</a:t>
                      </a:r>
                      <a:r>
                        <a:rPr lang="en-US" sz="800" kern="100" err="1">
                          <a:effectLst/>
                          <a:hlinkClick r:id="rId4"/>
                        </a:rPr>
                        <a:t>pfeq</a:t>
                      </a:r>
                      <a:r>
                        <a:rPr lang="en-US" sz="800" kern="100">
                          <a:effectLst/>
                          <a:hlinkClick r:id="rId4"/>
                        </a:rPr>
                        <a:t>/</a:t>
                      </a:r>
                      <a:r>
                        <a:rPr lang="en-US" sz="800" kern="100" err="1">
                          <a:effectLst/>
                          <a:hlinkClick r:id="rId4"/>
                        </a:rPr>
                        <a:t>PFEQ_univers-social_EN.pdf</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002269518"/>
                  </a:ext>
                </a:extLst>
              </a:tr>
              <a:tr h="519607">
                <a:tc>
                  <a:txBody>
                    <a:bodyPr/>
                    <a:lstStyle/>
                    <a:p>
                      <a:pPr algn="ctr">
                        <a:lnSpc>
                          <a:spcPct val="150000"/>
                        </a:lnSpc>
                      </a:pPr>
                      <a:r>
                        <a:rPr lang="fr-CA" sz="800" kern="100">
                          <a:effectLst/>
                        </a:rPr>
                        <a:t>8</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Canada and Inuit Nunangat map</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Inuit </a:t>
                      </a:r>
                      <a:r>
                        <a:rPr lang="en-US" sz="800" kern="100" err="1">
                          <a:effectLst/>
                        </a:rPr>
                        <a:t>Tapiriit</a:t>
                      </a:r>
                      <a:r>
                        <a:rPr lang="en-US" sz="800" kern="100">
                          <a:effectLst/>
                        </a:rPr>
                        <a:t> </a:t>
                      </a:r>
                      <a:r>
                        <a:rPr lang="en-US" sz="800" kern="100" err="1">
                          <a:effectLst/>
                        </a:rPr>
                        <a:t>Kanatami</a:t>
                      </a:r>
                      <a:r>
                        <a:rPr lang="en-US" sz="800" kern="100">
                          <a:effectLst/>
                        </a:rPr>
                        <a:t> (2019). Map 1 : The Four Regions of Inuit </a:t>
                      </a:r>
                      <a:r>
                        <a:rPr lang="en-US" sz="800" kern="100" err="1">
                          <a:effectLst/>
                        </a:rPr>
                        <a:t>Nuangat</a:t>
                      </a:r>
                      <a:r>
                        <a:rPr lang="en-US" sz="800" kern="100">
                          <a:effectLst/>
                        </a:rPr>
                        <a:t>. </a:t>
                      </a:r>
                      <a:r>
                        <a:rPr lang="en-US" sz="800" kern="100">
                          <a:effectLst/>
                          <a:hlinkClick r:id="rId5"/>
                        </a:rPr>
                        <a:t>https://</a:t>
                      </a:r>
                      <a:r>
                        <a:rPr lang="en-US" sz="800" kern="100" err="1">
                          <a:effectLst/>
                          <a:hlinkClick r:id="rId5"/>
                        </a:rPr>
                        <a:t>www.itk.ca</a:t>
                      </a:r>
                      <a:r>
                        <a:rPr lang="en-US" sz="800" kern="100">
                          <a:effectLst/>
                          <a:hlinkClick r:id="rId5"/>
                        </a:rPr>
                        <a:t>/wp-content/uploads/2019/04/ITK-Map-20190118-digital-rgb.pdf</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265835134"/>
                  </a:ext>
                </a:extLst>
              </a:tr>
              <a:tr h="199949">
                <a:tc>
                  <a:txBody>
                    <a:bodyPr/>
                    <a:lstStyle/>
                    <a:p>
                      <a:pPr algn="ctr">
                        <a:lnSpc>
                          <a:spcPct val="150000"/>
                        </a:lnSpc>
                      </a:pPr>
                      <a:r>
                        <a:rPr lang="fr-CA" sz="800" kern="100">
                          <a:effectLst/>
                        </a:rPr>
                        <a:t>9</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Province of Quebec map</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Google Earth. (2022). Province of Quebec, Canada. www.earth.google.com</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3107432702"/>
                  </a:ext>
                </a:extLst>
              </a:tr>
              <a:tr h="0">
                <a:tc rowSpan="2">
                  <a:txBody>
                    <a:bodyPr/>
                    <a:lstStyle/>
                    <a:p>
                      <a:pPr algn="ctr">
                        <a:lnSpc>
                          <a:spcPct val="150000"/>
                        </a:lnSpc>
                      </a:pPr>
                      <a:r>
                        <a:rPr lang="fr-CA" sz="800" kern="100">
                          <a:effectLst/>
                        </a:rPr>
                        <a:t>10</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Nunavik in Canada</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err="1">
                          <a:effectLst/>
                        </a:rPr>
                        <a:t>Makivik</a:t>
                      </a:r>
                      <a:r>
                        <a:rPr lang="en-US" sz="800" kern="100">
                          <a:effectLst/>
                        </a:rPr>
                        <a:t> Corporation (</a:t>
                      </a:r>
                      <a:r>
                        <a:rPr lang="en-US" sz="800" kern="100" err="1">
                          <a:effectLst/>
                        </a:rPr>
                        <a:t>s.d.</a:t>
                      </a:r>
                      <a:r>
                        <a:rPr lang="en-US" sz="800" kern="100">
                          <a:effectLst/>
                        </a:rPr>
                        <a:t>). Welcome to Nunavik. </a:t>
                      </a:r>
                      <a:r>
                        <a:rPr lang="en-US" sz="800" kern="100">
                          <a:effectLst/>
                          <a:hlinkClick r:id="rId6"/>
                        </a:rPr>
                        <a:t>https://</a:t>
                      </a:r>
                      <a:r>
                        <a:rPr lang="en-US" sz="800" kern="100" err="1">
                          <a:effectLst/>
                          <a:hlinkClick r:id="rId6"/>
                        </a:rPr>
                        <a:t>www.makivik.org</a:t>
                      </a:r>
                      <a:r>
                        <a:rPr lang="en-US" sz="800" kern="100">
                          <a:effectLst/>
                          <a:hlinkClick r:id="rId6"/>
                        </a:rPr>
                        <a:t>/wp-content/uploads/2013/02/</a:t>
                      </a:r>
                      <a:r>
                        <a:rPr lang="en-US" sz="800" kern="100" err="1">
                          <a:effectLst/>
                          <a:hlinkClick r:id="rId6"/>
                        </a:rPr>
                        <a:t>welcome_to_nunavik.gif</a:t>
                      </a:r>
                      <a:endParaRPr lang="fr-CA" sz="800" kern="100">
                        <a:effectLst/>
                      </a:endParaRPr>
                    </a:p>
                    <a:p>
                      <a:pPr indent="449580" algn="just">
                        <a:lnSpc>
                          <a:spcPct val="150000"/>
                        </a:lnSpc>
                      </a:pPr>
                      <a:r>
                        <a:rPr lang="en-US" sz="800" kern="100">
                          <a:effectLst/>
                        </a:rPr>
                        <a:t> </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439052318"/>
                  </a:ext>
                </a:extLst>
              </a:tr>
              <a:tr h="261485">
                <a:tc vMerge="1">
                  <a:txBody>
                    <a:bodyPr/>
                    <a:lstStyle/>
                    <a:p>
                      <a:endParaRPr lang="fr-FR"/>
                    </a:p>
                  </a:txBody>
                  <a:tcPr/>
                </a:tc>
                <a:tc>
                  <a:txBody>
                    <a:bodyPr/>
                    <a:lstStyle/>
                    <a:p>
                      <a:pPr algn="just">
                        <a:lnSpc>
                          <a:spcPct val="150000"/>
                        </a:lnSpc>
                      </a:pPr>
                      <a:r>
                        <a:rPr lang="en-US" sz="800" kern="100" dirty="0">
                          <a:effectLst/>
                        </a:rPr>
                        <a:t>Video showing an Inuit map</a:t>
                      </a:r>
                      <a:endParaRPr lang="fr-CA" sz="80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Canadian Geographie. (2014). </a:t>
                      </a:r>
                      <a:r>
                        <a:rPr lang="en-US" sz="800" kern="100">
                          <a:effectLst/>
                        </a:rPr>
                        <a:t>Victoria Strait Expedition : Inuit traditional knowledge. Youtube. https://www.youtube.com/watch?v=0YCxBxU6Jmw</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30168945"/>
                  </a:ext>
                </a:extLst>
              </a:tr>
              <a:tr h="413056">
                <a:tc rowSpan="2">
                  <a:txBody>
                    <a:bodyPr/>
                    <a:lstStyle/>
                    <a:p>
                      <a:pPr algn="ctr">
                        <a:lnSpc>
                          <a:spcPct val="150000"/>
                        </a:lnSpc>
                      </a:pPr>
                      <a:r>
                        <a:rPr lang="fr-CA" sz="800" kern="100">
                          <a:effectLst/>
                        </a:rPr>
                        <a:t>11</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Climatic zones in the Province of Quebec</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Map : Adam Peterson — Personal work, CC BY-SA 4.0, </a:t>
                      </a:r>
                      <a:r>
                        <a:rPr lang="en-US" sz="800" kern="100">
                          <a:effectLst/>
                          <a:hlinkClick r:id="rId7"/>
                        </a:rPr>
                        <a:t>https://</a:t>
                      </a:r>
                      <a:r>
                        <a:rPr lang="en-US" sz="800" kern="100" err="1">
                          <a:effectLst/>
                          <a:hlinkClick r:id="rId7"/>
                        </a:rPr>
                        <a:t>commons.wikimedia.org</a:t>
                      </a:r>
                      <a:r>
                        <a:rPr lang="en-US" sz="800" kern="100">
                          <a:effectLst/>
                          <a:hlinkClick r:id="rId7"/>
                        </a:rPr>
                        <a:t>/w/</a:t>
                      </a:r>
                      <a:r>
                        <a:rPr lang="en-US" sz="800" kern="100" err="1">
                          <a:effectLst/>
                          <a:hlinkClick r:id="rId7"/>
                        </a:rPr>
                        <a:t>index.php?curid</a:t>
                      </a:r>
                      <a:r>
                        <a:rPr lang="en-US" sz="800" kern="100">
                          <a:effectLst/>
                          <a:hlinkClick r:id="rId7"/>
                        </a:rPr>
                        <a:t>=50647632</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3595864527"/>
                  </a:ext>
                </a:extLst>
              </a:tr>
              <a:tr h="97674">
                <a:tc vMerge="1">
                  <a:txBody>
                    <a:bodyPr/>
                    <a:lstStyle/>
                    <a:p>
                      <a:endParaRPr lang="fr-FR"/>
                    </a:p>
                  </a:txBody>
                  <a:tcPr/>
                </a:tc>
                <a:tc>
                  <a:txBody>
                    <a:bodyPr/>
                    <a:lstStyle/>
                    <a:p>
                      <a:pPr algn="just">
                        <a:lnSpc>
                          <a:spcPct val="150000"/>
                        </a:lnSpc>
                      </a:pPr>
                      <a:r>
                        <a:rPr lang="fr-CA" sz="800" kern="100">
                          <a:effectLst/>
                        </a:rPr>
                        <a:t>Climatic zones photos</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Canva Pro</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931609179"/>
                  </a:ext>
                </a:extLst>
              </a:tr>
              <a:tr h="253679">
                <a:tc>
                  <a:txBody>
                    <a:bodyPr/>
                    <a:lstStyle/>
                    <a:p>
                      <a:pPr algn="ctr">
                        <a:lnSpc>
                          <a:spcPct val="150000"/>
                        </a:lnSpc>
                      </a:pPr>
                      <a:r>
                        <a:rPr lang="fr-CA" sz="800" kern="100">
                          <a:effectLst/>
                        </a:rPr>
                        <a:t>13-14-15</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Aspects of society</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RÉCITUS. (s.d.). Guide sur les aspects de société. </a:t>
                      </a:r>
                      <a:r>
                        <a:rPr lang="fr-CA" sz="800" u="sng" kern="100">
                          <a:effectLst/>
                          <a:hlinkClick r:id="rId8"/>
                        </a:rPr>
                        <a:t>https://</a:t>
                      </a:r>
                      <a:r>
                        <a:rPr lang="fr-CA" sz="800" u="sng" kern="100" err="1">
                          <a:effectLst/>
                          <a:hlinkClick r:id="rId8"/>
                        </a:rPr>
                        <a:t>www.recitus.qc.ca</a:t>
                      </a:r>
                      <a:r>
                        <a:rPr lang="fr-CA" sz="800" u="sng" kern="100">
                          <a:effectLst/>
                          <a:hlinkClick r:id="rId8"/>
                        </a:rPr>
                        <a:t>/ressources/primaire/publication/aspects-de-</a:t>
                      </a:r>
                      <a:r>
                        <a:rPr lang="fr-CA" sz="800" u="sng" kern="100" err="1">
                          <a:effectLst/>
                          <a:hlinkClick r:id="rId8"/>
                        </a:rPr>
                        <a:t>societe</a:t>
                      </a:r>
                      <a:r>
                        <a:rPr lang="fr-CA" sz="800" u="sng" kern="100">
                          <a:effectLst/>
                          <a:hlinkClick r:id="rId8"/>
                        </a:rPr>
                        <a:t> </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3221235607"/>
                  </a:ext>
                </a:extLst>
              </a:tr>
              <a:tr h="519607">
                <a:tc>
                  <a:txBody>
                    <a:bodyPr/>
                    <a:lstStyle/>
                    <a:p>
                      <a:pPr algn="ctr">
                        <a:lnSpc>
                          <a:spcPct val="150000"/>
                        </a:lnSpc>
                      </a:pPr>
                      <a:r>
                        <a:rPr lang="fr-CA" sz="800" kern="100">
                          <a:effectLst/>
                        </a:rPr>
                        <a:t>17</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Inuit traditional way of life</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err="1">
                          <a:effectLst/>
                        </a:rPr>
                        <a:t>Pauktuutit</a:t>
                      </a:r>
                      <a:r>
                        <a:rPr lang="en-US" sz="800" kern="100">
                          <a:effectLst/>
                        </a:rPr>
                        <a:t>. (Inuit Women of Canada). (2006). The Inuit Way : A Guide to Inuit Culture. https://</a:t>
                      </a:r>
                      <a:r>
                        <a:rPr lang="en-US" sz="800" kern="100" err="1">
                          <a:effectLst/>
                        </a:rPr>
                        <a:t>www.relations-inuit.chaire.ulaval.ca</a:t>
                      </a:r>
                      <a:r>
                        <a:rPr lang="en-US" sz="800" kern="100">
                          <a:effectLst/>
                        </a:rPr>
                        <a:t>/sites/relations-</a:t>
                      </a:r>
                      <a:r>
                        <a:rPr lang="en-US" sz="800" kern="100" err="1">
                          <a:effectLst/>
                        </a:rPr>
                        <a:t>inuit.chaire.ulaval.ca</a:t>
                      </a:r>
                      <a:r>
                        <a:rPr lang="en-US" sz="800" kern="100">
                          <a:effectLst/>
                        </a:rPr>
                        <a:t>/files/</a:t>
                      </a:r>
                      <a:r>
                        <a:rPr lang="en-US" sz="800" kern="100" err="1">
                          <a:effectLst/>
                        </a:rPr>
                        <a:t>InuitWay_e.pdf</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247196987"/>
                  </a:ext>
                </a:extLst>
              </a:tr>
              <a:tr h="199949">
                <a:tc rowSpan="2">
                  <a:txBody>
                    <a:bodyPr/>
                    <a:lstStyle/>
                    <a:p>
                      <a:pPr algn="ctr">
                        <a:lnSpc>
                          <a:spcPct val="150000"/>
                        </a:lnSpc>
                      </a:pPr>
                      <a:r>
                        <a:rPr lang="fr-CA" sz="800" kern="100">
                          <a:effectLst/>
                        </a:rPr>
                        <a:t>18</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The Inuit Circumpolar Region</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err="1">
                          <a:effectLst/>
                        </a:rPr>
                        <a:t>Makivik</a:t>
                      </a:r>
                      <a:r>
                        <a:rPr lang="en-US" sz="800" kern="100">
                          <a:effectLst/>
                        </a:rPr>
                        <a:t> Society. (2000). Nunavik Maps. </a:t>
                      </a:r>
                      <a:r>
                        <a:rPr lang="en-US" sz="800" kern="100">
                          <a:effectLst/>
                          <a:hlinkClick r:id="rId9"/>
                        </a:rPr>
                        <a:t>https://</a:t>
                      </a:r>
                      <a:r>
                        <a:rPr lang="en-US" sz="800" kern="100" err="1">
                          <a:effectLst/>
                          <a:hlinkClick r:id="rId9"/>
                        </a:rPr>
                        <a:t>www.makivik.org</a:t>
                      </a:r>
                      <a:r>
                        <a:rPr lang="en-US" sz="800" kern="100">
                          <a:effectLst/>
                          <a:hlinkClick r:id="rId9"/>
                        </a:rPr>
                        <a:t>/</a:t>
                      </a:r>
                      <a:r>
                        <a:rPr lang="en-US" sz="800" kern="100" err="1">
                          <a:effectLst/>
                          <a:hlinkClick r:id="rId9"/>
                        </a:rPr>
                        <a:t>nunavik</a:t>
                      </a:r>
                      <a:r>
                        <a:rPr lang="en-US" sz="800" kern="100">
                          <a:effectLst/>
                          <a:hlinkClick r:id="rId9"/>
                        </a:rPr>
                        <a:t>-maps/</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497387084"/>
                  </a:ext>
                </a:extLst>
              </a:tr>
              <a:tr h="227545">
                <a:tc vMerge="1">
                  <a:txBody>
                    <a:bodyPr/>
                    <a:lstStyle/>
                    <a:p>
                      <a:endParaRPr lang="fr-FR"/>
                    </a:p>
                  </a:txBody>
                  <a:tcPr/>
                </a:tc>
                <a:tc>
                  <a:txBody>
                    <a:bodyPr/>
                    <a:lstStyle/>
                    <a:p>
                      <a:pPr algn="just">
                        <a:lnSpc>
                          <a:spcPct val="150000"/>
                        </a:lnSpc>
                      </a:pPr>
                      <a:r>
                        <a:rPr lang="en-US" sz="800" kern="100" err="1">
                          <a:effectLst/>
                        </a:rPr>
                        <a:t>Qallunaat</a:t>
                      </a:r>
                      <a:r>
                        <a:rPr lang="en-US" sz="800" kern="100">
                          <a:effectLst/>
                        </a:rPr>
                        <a:t> occupation of the territory in Nouvelle-France</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err="1">
                          <a:effectLst/>
                        </a:rPr>
                        <a:t>Nouvelle-France:map-en</a:t>
                      </a:r>
                      <a:r>
                        <a:rPr lang="fr-CA" sz="800" kern="100">
                          <a:effectLst/>
                        </a:rPr>
                        <a:t>. (s.d.). Dans </a:t>
                      </a:r>
                      <a:r>
                        <a:rPr lang="fr-CA" sz="800" kern="100" err="1">
                          <a:effectLst/>
                        </a:rPr>
                        <a:t>Wikimedia</a:t>
                      </a:r>
                      <a:r>
                        <a:rPr lang="fr-CA" sz="800" kern="100">
                          <a:effectLst/>
                        </a:rPr>
                        <a:t> Commons. </a:t>
                      </a:r>
                      <a:r>
                        <a:rPr lang="fr-CA" sz="800" kern="100">
                          <a:effectLst/>
                          <a:hlinkClick r:id="rId10"/>
                        </a:rPr>
                        <a:t>https://</a:t>
                      </a:r>
                      <a:r>
                        <a:rPr lang="fr-CA" sz="800" kern="100" err="1">
                          <a:effectLst/>
                          <a:hlinkClick r:id="rId10"/>
                        </a:rPr>
                        <a:t>commons.wikimedia.org</a:t>
                      </a:r>
                      <a:r>
                        <a:rPr lang="fr-CA" sz="800" kern="100">
                          <a:effectLst/>
                          <a:hlinkClick r:id="rId10"/>
                        </a:rPr>
                        <a:t>/wiki/</a:t>
                      </a:r>
                      <a:r>
                        <a:rPr lang="fr-CA" sz="800" kern="100" err="1">
                          <a:effectLst/>
                          <a:hlinkClick r:id="rId10"/>
                        </a:rPr>
                        <a:t>File:Nouvelle-France_map-en.svg</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2420375830"/>
                  </a:ext>
                </a:extLst>
              </a:tr>
              <a:tr h="199949">
                <a:tc>
                  <a:txBody>
                    <a:bodyPr/>
                    <a:lstStyle/>
                    <a:p>
                      <a:pPr algn="ctr">
                        <a:lnSpc>
                          <a:spcPct val="150000"/>
                        </a:lnSpc>
                      </a:pPr>
                      <a:r>
                        <a:rPr lang="fr-CA" sz="800" kern="100">
                          <a:effectLst/>
                        </a:rPr>
                        <a:t>19</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Map of Northern Quebec</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Google Earth. (2022). Northern Quebec, Canada. </a:t>
                      </a:r>
                      <a:r>
                        <a:rPr lang="en-US" sz="800" kern="100" err="1">
                          <a:effectLst/>
                          <a:hlinkClick r:id="rId11"/>
                        </a:rPr>
                        <a:t>www.earth.google.com</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3808795532"/>
                  </a:ext>
                </a:extLst>
              </a:tr>
              <a:tr h="199949">
                <a:tc>
                  <a:txBody>
                    <a:bodyPr/>
                    <a:lstStyle/>
                    <a:p>
                      <a:pPr algn="ctr">
                        <a:lnSpc>
                          <a:spcPct val="150000"/>
                        </a:lnSpc>
                      </a:pPr>
                      <a:r>
                        <a:rPr lang="fr-CA" sz="800" kern="100">
                          <a:effectLst/>
                        </a:rPr>
                        <a:t>20</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HBC trading post location</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Google Earth. (2022). HBC trading post location. </a:t>
                      </a:r>
                      <a:r>
                        <a:rPr lang="en-US" sz="800" kern="100" err="1">
                          <a:effectLst/>
                          <a:hlinkClick r:id="rId11"/>
                        </a:rPr>
                        <a:t>www.earth.google.com</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2125524779"/>
                  </a:ext>
                </a:extLst>
              </a:tr>
              <a:tr h="199949">
                <a:tc>
                  <a:txBody>
                    <a:bodyPr/>
                    <a:lstStyle/>
                    <a:p>
                      <a:pPr algn="ctr">
                        <a:lnSpc>
                          <a:spcPct val="150000"/>
                        </a:lnSpc>
                      </a:pPr>
                      <a:r>
                        <a:rPr lang="fr-CA" sz="800" kern="100">
                          <a:effectLst/>
                          <a:latin typeface="Arial" panose="020B0604020202020204" pitchFamily="34" charset="0"/>
                          <a:ea typeface="Calibri" panose="020F0502020204030204" pitchFamily="34" charset="0"/>
                          <a:cs typeface="Times New Roman" panose="02020603050405020304" pitchFamily="18" charset="0"/>
                        </a:rPr>
                        <a:t>25</a:t>
                      </a:r>
                    </a:p>
                  </a:txBody>
                  <a:tcPr marL="19960" marR="19960" marT="0" marB="0"/>
                </a:tc>
                <a:tc>
                  <a:txBody>
                    <a:bodyPr/>
                    <a:lstStyle/>
                    <a:p>
                      <a:pPr algn="just">
                        <a:lnSpc>
                          <a:spcPct val="150000"/>
                        </a:lnSpc>
                      </a:pPr>
                      <a:r>
                        <a:rPr lang="fr-CA" sz="800" kern="100" err="1">
                          <a:effectLst/>
                          <a:latin typeface="Arial" panose="020B0604020202020204" pitchFamily="34" charset="0"/>
                          <a:ea typeface="Calibri" panose="020F0502020204030204" pitchFamily="34" charset="0"/>
                          <a:cs typeface="Times New Roman" panose="02020603050405020304" pitchFamily="18" charset="0"/>
                        </a:rPr>
                        <a:t>Stockmarket</a:t>
                      </a:r>
                      <a:r>
                        <a:rPr lang="fr-CA" sz="800" kern="100">
                          <a:effectLst/>
                          <a:latin typeface="Arial" panose="020B0604020202020204" pitchFamily="34" charset="0"/>
                          <a:ea typeface="Calibri" panose="020F0502020204030204" pitchFamily="34" charset="0"/>
                          <a:cs typeface="Times New Roman" panose="02020603050405020304" pitchFamily="18" charset="0"/>
                        </a:rPr>
                        <a:t> </a:t>
                      </a:r>
                      <a:r>
                        <a:rPr lang="fr-CA" sz="800" kern="100" err="1">
                          <a:effectLst/>
                          <a:latin typeface="Arial" panose="020B0604020202020204" pitchFamily="34" charset="0"/>
                          <a:ea typeface="Calibri" panose="020F0502020204030204" pitchFamily="34" charset="0"/>
                          <a:cs typeface="Times New Roman" panose="02020603050405020304" pitchFamily="18" charset="0"/>
                        </a:rPr>
                        <a:t>krash</a:t>
                      </a:r>
                      <a:r>
                        <a:rPr lang="fr-CA" sz="800" kern="100">
                          <a:effectLst/>
                          <a:latin typeface="Arial" panose="020B0604020202020204" pitchFamily="34" charset="0"/>
                          <a:ea typeface="Calibri" panose="020F0502020204030204" pitchFamily="34" charset="0"/>
                          <a:cs typeface="Times New Roman" panose="02020603050405020304" pitchFamily="18" charset="0"/>
                        </a:rPr>
                        <a:t> </a:t>
                      </a:r>
                      <a:r>
                        <a:rPr lang="fr-CA" sz="800" kern="100" err="1">
                          <a:effectLst/>
                          <a:latin typeface="Arial" panose="020B0604020202020204" pitchFamily="34" charset="0"/>
                          <a:ea typeface="Calibri" panose="020F0502020204030204" pitchFamily="34" charset="0"/>
                          <a:cs typeface="Times New Roman" panose="02020603050405020304" pitchFamily="18" charset="0"/>
                        </a:rPr>
                        <a:t>definition</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a:t>Stock exchange. (</a:t>
                      </a:r>
                      <a:r>
                        <a:rPr lang="fr-CA" sz="800" err="1"/>
                        <a:t>n.d</a:t>
                      </a:r>
                      <a:r>
                        <a:rPr lang="fr-CA" sz="800"/>
                        <a:t>.). In </a:t>
                      </a:r>
                      <a:r>
                        <a:rPr lang="fr-CA" sz="800" b="0" i="1"/>
                        <a:t>Britannica.</a:t>
                      </a:r>
                      <a:r>
                        <a:rPr lang="fr-CA" sz="800"/>
                        <a:t> https://</a:t>
                      </a:r>
                      <a:r>
                        <a:rPr lang="fr-CA" sz="800" err="1"/>
                        <a:t>kids.britannica.com</a:t>
                      </a:r>
                      <a:r>
                        <a:rPr lang="fr-CA" sz="800"/>
                        <a:t>/kids/article/stock-exchange/353812</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930501006"/>
                  </a:ext>
                </a:extLst>
              </a:tr>
              <a:tr h="455886">
                <a:tc>
                  <a:txBody>
                    <a:bodyPr/>
                    <a:lstStyle/>
                    <a:p>
                      <a:pPr algn="ctr">
                        <a:lnSpc>
                          <a:spcPct val="150000"/>
                        </a:lnSpc>
                      </a:pPr>
                      <a:r>
                        <a:rPr lang="fr-CA" sz="800" kern="100">
                          <a:effectLst/>
                        </a:rPr>
                        <a:t>28</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i="0" kern="100">
                          <a:effectLst/>
                        </a:rPr>
                        <a:t>What happened to the dogs?</a:t>
                      </a:r>
                      <a:endParaRPr lang="fr-CA" sz="800" i="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l">
                        <a:lnSpc>
                          <a:spcPct val="150000"/>
                        </a:lnSpc>
                      </a:pPr>
                      <a:r>
                        <a:rPr lang="fr-CA" sz="800" i="0" kern="100">
                          <a:effectLst/>
                        </a:rPr>
                        <a:t>Lévesque, F. (2011). Le contrôle des chiens dans trois communautés du Nunavik au milieu du 20e siècle. </a:t>
                      </a:r>
                      <a:r>
                        <a:rPr lang="fr-CA" sz="800" i="1" kern="100">
                          <a:effectLst/>
                        </a:rPr>
                        <a:t>Études/Inuit/Studies</a:t>
                      </a:r>
                      <a:r>
                        <a:rPr lang="fr-CA" sz="800" i="0" kern="100">
                          <a:effectLst/>
                        </a:rPr>
                        <a:t>, 34(2), 149‑166. </a:t>
                      </a:r>
                      <a:r>
                        <a:rPr lang="fr-CA" sz="800" i="0" u="sng" kern="100">
                          <a:effectLst/>
                          <a:hlinkClick r:id="rId12"/>
                        </a:rPr>
                        <a:t>https://doi.org/10.7202/1004074ar</a:t>
                      </a:r>
                      <a:endParaRPr lang="fr-CA" sz="800" i="0" kern="100">
                        <a:effectLst/>
                      </a:endParaRPr>
                    </a:p>
                    <a:p>
                      <a:pPr algn="just">
                        <a:lnSpc>
                          <a:spcPct val="150000"/>
                        </a:lnSpc>
                      </a:pPr>
                      <a:r>
                        <a:rPr lang="fr-CA" sz="800" i="0" kern="100">
                          <a:effectLst/>
                        </a:rPr>
                        <a:t> </a:t>
                      </a:r>
                      <a:endParaRPr lang="fr-CA" sz="800" i="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2971007091"/>
                  </a:ext>
                </a:extLst>
              </a:tr>
              <a:tr h="199949">
                <a:tc>
                  <a:txBody>
                    <a:bodyPr/>
                    <a:lstStyle/>
                    <a:p>
                      <a:pPr algn="ctr">
                        <a:lnSpc>
                          <a:spcPct val="150000"/>
                        </a:lnSpc>
                      </a:pPr>
                      <a:r>
                        <a:rPr lang="fr-CA" sz="800" kern="100">
                          <a:effectLst/>
                        </a:rPr>
                        <a:t>32</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Map of Puvirnituq and Ivujivik to Churchill, MB</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dirty="0">
                          <a:effectLst/>
                        </a:rPr>
                        <a:t>Google Earth. (2022). Northern Canada. </a:t>
                      </a:r>
                      <a:r>
                        <a:rPr lang="en-US" sz="800" kern="100" dirty="0">
                          <a:effectLst/>
                          <a:hlinkClick r:id="rId11"/>
                        </a:rPr>
                        <a:t>www.earth.google.com</a:t>
                      </a:r>
                      <a:endParaRPr lang="fr-CA" sz="80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359517155"/>
                  </a:ext>
                </a:extLst>
              </a:tr>
            </a:tbl>
          </a:graphicData>
        </a:graphic>
      </p:graphicFrame>
      <p:sp>
        <p:nvSpPr>
          <p:cNvPr id="2" name="Rectangle 1">
            <a:extLst>
              <a:ext uri="{FF2B5EF4-FFF2-40B4-BE49-F238E27FC236}">
                <a16:creationId xmlns:a16="http://schemas.microsoft.com/office/drawing/2014/main" id="{6AE89A95-E7C9-39A7-D0AE-011EFFCE3224}"/>
              </a:ext>
            </a:extLst>
          </p:cNvPr>
          <p:cNvSpPr/>
          <p:nvPr/>
        </p:nvSpPr>
        <p:spPr>
          <a:xfrm>
            <a:off x="3419775" y="23213"/>
            <a:ext cx="2140073" cy="584775"/>
          </a:xfrm>
          <a:prstGeom prst="rect">
            <a:avLst/>
          </a:prstGeom>
          <a:noFill/>
        </p:spPr>
        <p:txBody>
          <a:bodyPr wrap="none" lIns="91440" tIns="45720" rIns="91440" bIns="45720">
            <a:spAutoFit/>
          </a:bodyPr>
          <a:lstStyle/>
          <a:p>
            <a:pPr algn="ctr"/>
            <a:r>
              <a:rPr lang="fr-CA" sz="2000" b="0" cap="none" spc="0" dirty="0">
                <a:ln w="0"/>
                <a:solidFill>
                  <a:schemeClr val="tx1"/>
                </a:solidFill>
                <a:effectLst>
                  <a:outerShdw blurRad="38100" dist="19050" dir="2700000" algn="tl" rotWithShape="0">
                    <a:schemeClr val="dk1">
                      <a:alpha val="40000"/>
                    </a:schemeClr>
                  </a:outerShdw>
                </a:effectLst>
              </a:rPr>
              <a:t>Liste de références</a:t>
            </a:r>
          </a:p>
          <a:p>
            <a:pPr algn="ctr"/>
            <a:r>
              <a:rPr lang="fr-CA" sz="1100" dirty="0">
                <a:ln w="0"/>
                <a:effectLst>
                  <a:outerShdw blurRad="38100" dist="19050" dir="2700000" algn="tl" rotWithShape="0">
                    <a:schemeClr val="dk1">
                      <a:alpha val="40000"/>
                    </a:schemeClr>
                  </a:outerShdw>
                </a:effectLst>
              </a:rPr>
              <a:t>(en anglais seulement)</a:t>
            </a:r>
            <a:endParaRPr lang="fr-CA" sz="1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597707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e 2">
            <a:extLst>
              <a:ext uri="{FF2B5EF4-FFF2-40B4-BE49-F238E27FC236}">
                <a16:creationId xmlns:a16="http://schemas.microsoft.com/office/drawing/2014/main" id="{D5B293E9-87CD-D2EC-D503-C4CED77BC31C}"/>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latin typeface="Open Sans" panose="020B0606030504020204" pitchFamily="34" charset="0"/>
                <a:ea typeface="Open Sans" panose="020B0606030504020204" pitchFamily="34" charset="0"/>
                <a:cs typeface="Open Sans" panose="020B0606030504020204" pitchFamily="34" charset="0"/>
              </a:rPr>
              <a:t>4</a:t>
            </a:r>
          </a:p>
        </p:txBody>
      </p:sp>
      <p:sp>
        <p:nvSpPr>
          <p:cNvPr id="4" name="ZoneTexte 3">
            <a:extLst>
              <a:ext uri="{FF2B5EF4-FFF2-40B4-BE49-F238E27FC236}">
                <a16:creationId xmlns:a16="http://schemas.microsoft.com/office/drawing/2014/main" id="{2CBE20A2-D708-FDBD-DB2D-C3FEA80D0083}"/>
              </a:ext>
            </a:extLst>
          </p:cNvPr>
          <p:cNvSpPr txBox="1"/>
          <p:nvPr/>
        </p:nvSpPr>
        <p:spPr>
          <a:xfrm>
            <a:off x="1606758" y="140677"/>
            <a:ext cx="5438926" cy="769441"/>
          </a:xfrm>
          <a:prstGeom prst="rect">
            <a:avLst/>
          </a:prstGeom>
          <a:noFill/>
        </p:spPr>
        <p:txBody>
          <a:bodyPr wrap="none" rtlCol="0">
            <a:spAutoFit/>
          </a:bodyPr>
          <a:lstStyle/>
          <a:p>
            <a:pPr algn="ctr"/>
            <a:r>
              <a:rPr lang="fr-FR" sz="4400" b="1" dirty="0">
                <a:latin typeface="Open Sans" panose="020B0606030504020204" pitchFamily="34" charset="0"/>
                <a:ea typeface="Open Sans" panose="020B0606030504020204" pitchFamily="34" charset="0"/>
                <a:cs typeface="Open Sans" panose="020B0606030504020204" pitchFamily="34" charset="0"/>
              </a:rPr>
              <a:t>Table des matières</a:t>
            </a:r>
          </a:p>
        </p:txBody>
      </p:sp>
      <p:graphicFrame>
        <p:nvGraphicFramePr>
          <p:cNvPr id="6" name="Tableau 6">
            <a:extLst>
              <a:ext uri="{FF2B5EF4-FFF2-40B4-BE49-F238E27FC236}">
                <a16:creationId xmlns:a16="http://schemas.microsoft.com/office/drawing/2014/main" id="{70B32AAB-8084-23C2-47A1-28AA5B559C1E}"/>
              </a:ext>
            </a:extLst>
          </p:cNvPr>
          <p:cNvGraphicFramePr>
            <a:graphicFrameLocks noGrp="1"/>
          </p:cNvGraphicFramePr>
          <p:nvPr>
            <p:extLst>
              <p:ext uri="{D42A27DB-BD31-4B8C-83A1-F6EECF244321}">
                <p14:modId xmlns:p14="http://schemas.microsoft.com/office/powerpoint/2010/main" val="2766066191"/>
              </p:ext>
            </p:extLst>
          </p:nvPr>
        </p:nvGraphicFramePr>
        <p:xfrm>
          <a:off x="66132" y="1106501"/>
          <a:ext cx="9011736" cy="5013394"/>
        </p:xfrm>
        <a:graphic>
          <a:graphicData uri="http://schemas.openxmlformats.org/drawingml/2006/table">
            <a:tbl>
              <a:tblPr firstRow="1" bandRow="1">
                <a:tableStyleId>{5FD0F851-EC5A-4D38-B0AD-8093EC10F338}</a:tableStyleId>
              </a:tblPr>
              <a:tblGrid>
                <a:gridCol w="6380043">
                  <a:extLst>
                    <a:ext uri="{9D8B030D-6E8A-4147-A177-3AD203B41FA5}">
                      <a16:colId xmlns:a16="http://schemas.microsoft.com/office/drawing/2014/main" val="1522698194"/>
                    </a:ext>
                  </a:extLst>
                </a:gridCol>
                <a:gridCol w="2631693">
                  <a:extLst>
                    <a:ext uri="{9D8B030D-6E8A-4147-A177-3AD203B41FA5}">
                      <a16:colId xmlns:a16="http://schemas.microsoft.com/office/drawing/2014/main" val="409169643"/>
                    </a:ext>
                  </a:extLst>
                </a:gridCol>
              </a:tblGrid>
              <a:tr h="331623">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Contenu</a:t>
                      </a:r>
                    </a:p>
                  </a:txBody>
                  <a:tcPr/>
                </a:tc>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Diapo #</a:t>
                      </a:r>
                    </a:p>
                  </a:txBody>
                  <a:tcPr/>
                </a:tc>
                <a:extLst>
                  <a:ext uri="{0D108BD9-81ED-4DB2-BD59-A6C34878D82A}">
                    <a16:rowId xmlns:a16="http://schemas.microsoft.com/office/drawing/2014/main" val="1779004713"/>
                  </a:ext>
                </a:extLst>
              </a:tr>
              <a:tr h="331623">
                <a:tc>
                  <a:txBody>
                    <a:bodyPr/>
                    <a:lstStyle/>
                    <a:p>
                      <a:pPr marL="0" marR="0" lvl="0" indent="0" algn="l" defTabSz="857240" rtl="0" eaLnBrk="1" fontAlgn="auto" latinLnBrk="0" hangingPunct="1">
                        <a:lnSpc>
                          <a:spcPct val="100000"/>
                        </a:lnSpc>
                        <a:spcBef>
                          <a:spcPts val="0"/>
                        </a:spcBef>
                        <a:spcAft>
                          <a:spcPts val="0"/>
                        </a:spcAft>
                        <a:buClrTx/>
                        <a:buSzTx/>
                        <a:buFontTx/>
                        <a:buNone/>
                        <a:tabLst/>
                        <a:defRPr/>
                      </a:pPr>
                      <a:r>
                        <a:rPr lang="fr-CA" sz="1600" noProof="0">
                          <a:latin typeface="Open Sans" panose="020B0606030504020204" pitchFamily="34" charset="0"/>
                          <a:ea typeface="Open Sans" panose="020B0606030504020204" pitchFamily="34" charset="0"/>
                          <a:cs typeface="Open Sans" panose="020B0606030504020204" pitchFamily="34" charset="0"/>
                        </a:rPr>
                        <a:t>Introduction</a:t>
                      </a:r>
                    </a:p>
                  </a:txBody>
                  <a:tcPr/>
                </a:tc>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1 à 4</a:t>
                      </a:r>
                    </a:p>
                  </a:txBody>
                  <a:tcPr/>
                </a:tc>
                <a:extLst>
                  <a:ext uri="{0D108BD9-81ED-4DB2-BD59-A6C34878D82A}">
                    <a16:rowId xmlns:a16="http://schemas.microsoft.com/office/drawing/2014/main" val="1464734886"/>
                  </a:ext>
                </a:extLst>
              </a:tr>
              <a:tr h="331623">
                <a:tc>
                  <a:txBody>
                    <a:bodyPr/>
                    <a:lstStyle/>
                    <a:p>
                      <a:r>
                        <a:rPr lang="fr-CA" sz="1600" noProof="0">
                          <a:latin typeface="Open Sans" panose="020B0606030504020204" pitchFamily="34" charset="0"/>
                          <a:ea typeface="Open Sans" panose="020B0606030504020204" pitchFamily="34" charset="0"/>
                          <a:cs typeface="Open Sans" panose="020B0606030504020204" pitchFamily="34" charset="0"/>
                        </a:rPr>
                        <a:t>Les techniques en histoire et en géographie</a:t>
                      </a:r>
                    </a:p>
                  </a:txBody>
                  <a:tcPr/>
                </a:tc>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5 à 15</a:t>
                      </a:r>
                    </a:p>
                  </a:txBody>
                  <a:tcPr/>
                </a:tc>
                <a:extLst>
                  <a:ext uri="{0D108BD9-81ED-4DB2-BD59-A6C34878D82A}">
                    <a16:rowId xmlns:a16="http://schemas.microsoft.com/office/drawing/2014/main" val="4039030792"/>
                  </a:ext>
                </a:extLst>
              </a:tr>
              <a:tr h="566044">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Chapitre 1: Jusqu'en 1830, quel était le mode de vie des Inuit?</a:t>
                      </a:r>
                    </a:p>
                  </a:txBody>
                  <a:tcPr/>
                </a:tc>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16 à 18</a:t>
                      </a:r>
                    </a:p>
                  </a:txBody>
                  <a:tcPr/>
                </a:tc>
                <a:extLst>
                  <a:ext uri="{0D108BD9-81ED-4DB2-BD59-A6C34878D82A}">
                    <a16:rowId xmlns:a16="http://schemas.microsoft.com/office/drawing/2014/main" val="2692721824"/>
                  </a:ext>
                </a:extLst>
              </a:tr>
              <a:tr h="806355">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Chapitre 2: Entre 1830 et 1900, quels sont les changements causés par l'établissement de la Compagnie de la Baie d'Hudson?</a:t>
                      </a:r>
                    </a:p>
                  </a:txBody>
                  <a:tcPr/>
                </a:tc>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19 à 23</a:t>
                      </a:r>
                    </a:p>
                  </a:txBody>
                  <a:tcPr/>
                </a:tc>
                <a:extLst>
                  <a:ext uri="{0D108BD9-81ED-4DB2-BD59-A6C34878D82A}">
                    <a16:rowId xmlns:a16="http://schemas.microsoft.com/office/drawing/2014/main" val="187066155"/>
                  </a:ext>
                </a:extLst>
              </a:tr>
              <a:tr h="806355">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Chapitre 3: Entre 1900 et 1950, quels sont les changements causés par l'arrivée des missionnaires et la fin de la vie nomade?</a:t>
                      </a:r>
                    </a:p>
                  </a:txBody>
                  <a:tcPr/>
                </a:tc>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24 à 29</a:t>
                      </a:r>
                    </a:p>
                  </a:txBody>
                  <a:tcPr/>
                </a:tc>
                <a:extLst>
                  <a:ext uri="{0D108BD9-81ED-4DB2-BD59-A6C34878D82A}">
                    <a16:rowId xmlns:a16="http://schemas.microsoft.com/office/drawing/2014/main" val="2950161767"/>
                  </a:ext>
                </a:extLst>
              </a:tr>
              <a:tr h="566044">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Chapitre 4: Entre 1950 et 1980, pourquoi avons-nous commencé à aller à l'école?</a:t>
                      </a:r>
                    </a:p>
                  </a:txBody>
                  <a:tcPr/>
                </a:tc>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30 à 35</a:t>
                      </a:r>
                    </a:p>
                  </a:txBody>
                  <a:tcPr/>
                </a:tc>
                <a:extLst>
                  <a:ext uri="{0D108BD9-81ED-4DB2-BD59-A6C34878D82A}">
                    <a16:rowId xmlns:a16="http://schemas.microsoft.com/office/drawing/2014/main" val="1152729741"/>
                  </a:ext>
                </a:extLst>
              </a:tr>
              <a:tr h="566044">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Chapitre 5: Entre 1953 et les années 1980, comment les </a:t>
                      </a:r>
                      <a:r>
                        <a:rPr lang="fr-CA" sz="1600" noProof="0" dirty="0" err="1">
                          <a:latin typeface="Open Sans" panose="020B0606030504020204" pitchFamily="34" charset="0"/>
                          <a:ea typeface="Open Sans" panose="020B0606030504020204" pitchFamily="34" charset="0"/>
                          <a:cs typeface="Open Sans" panose="020B0606030504020204" pitchFamily="34" charset="0"/>
                        </a:rPr>
                        <a:t>co-ops</a:t>
                      </a:r>
                      <a:r>
                        <a:rPr lang="fr-CA" sz="1600" noProof="0" dirty="0">
                          <a:latin typeface="Open Sans" panose="020B0606030504020204" pitchFamily="34" charset="0"/>
                          <a:ea typeface="Open Sans" panose="020B0606030504020204" pitchFamily="34" charset="0"/>
                          <a:cs typeface="Open Sans" panose="020B0606030504020204" pitchFamily="34" charset="0"/>
                        </a:rPr>
                        <a:t> ont-elles été créées?</a:t>
                      </a:r>
                    </a:p>
                  </a:txBody>
                  <a:tcPr/>
                </a:tc>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36 à 41</a:t>
                      </a:r>
                    </a:p>
                  </a:txBody>
                  <a:tcPr/>
                </a:tc>
                <a:extLst>
                  <a:ext uri="{0D108BD9-81ED-4DB2-BD59-A6C34878D82A}">
                    <a16:rowId xmlns:a16="http://schemas.microsoft.com/office/drawing/2014/main" val="2425819823"/>
                  </a:ext>
                </a:extLst>
              </a:tr>
              <a:tr h="331623">
                <a:tc>
                  <a:txBody>
                    <a:bodyPr/>
                    <a:lstStyle/>
                    <a:p>
                      <a:r>
                        <a:rPr lang="fr-CA" sz="1600" noProof="0">
                          <a:latin typeface="Open Sans" panose="020B0606030504020204" pitchFamily="34" charset="0"/>
                          <a:ea typeface="Open Sans" panose="020B0606030504020204" pitchFamily="34" charset="0"/>
                          <a:cs typeface="Open Sans" panose="020B0606030504020204" pitchFamily="34" charset="0"/>
                        </a:rPr>
                        <a:t>Conclusion</a:t>
                      </a:r>
                    </a:p>
                  </a:txBody>
                  <a:tcPr/>
                </a:tc>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42 à 43</a:t>
                      </a:r>
                    </a:p>
                  </a:txBody>
                  <a:tcPr/>
                </a:tc>
                <a:extLst>
                  <a:ext uri="{0D108BD9-81ED-4DB2-BD59-A6C34878D82A}">
                    <a16:rowId xmlns:a16="http://schemas.microsoft.com/office/drawing/2014/main" val="1974586955"/>
                  </a:ext>
                </a:extLst>
              </a:tr>
              <a:tr h="331623">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Crédits photos et liste de références</a:t>
                      </a:r>
                    </a:p>
                  </a:txBody>
                  <a:tcPr/>
                </a:tc>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44 à 46</a:t>
                      </a:r>
                    </a:p>
                  </a:txBody>
                  <a:tcPr/>
                </a:tc>
                <a:extLst>
                  <a:ext uri="{0D108BD9-81ED-4DB2-BD59-A6C34878D82A}">
                    <a16:rowId xmlns:a16="http://schemas.microsoft.com/office/drawing/2014/main" val="2727248592"/>
                  </a:ext>
                </a:extLst>
              </a:tr>
            </a:tbl>
          </a:graphicData>
        </a:graphic>
      </p:graphicFrame>
    </p:spTree>
    <p:extLst>
      <p:ext uri="{BB962C8B-B14F-4D97-AF65-F5344CB8AC3E}">
        <p14:creationId xmlns:p14="http://schemas.microsoft.com/office/powerpoint/2010/main" val="2775709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08736" y="88991"/>
            <a:ext cx="7639524" cy="805104"/>
          </a:xfrm>
          <a:prstGeom prst="rect">
            <a:avLst/>
          </a:prstGeom>
        </p:spPr>
      </p:pic>
      <p:pic>
        <p:nvPicPr>
          <p:cNvPr id="4" name="Picture 4"/>
          <p:cNvPicPr>
            <a:picLocks noChangeAspect="1"/>
          </p:cNvPicPr>
          <p:nvPr/>
        </p:nvPicPr>
        <p:blipFill>
          <a:blip r:embed="rId5"/>
          <a:srcRect/>
          <a:stretch>
            <a:fillRect/>
          </a:stretch>
        </p:blipFill>
        <p:spPr>
          <a:xfrm>
            <a:off x="7938952" y="102472"/>
            <a:ext cx="1156682" cy="1156682"/>
          </a:xfrm>
          <a:prstGeom prst="rect">
            <a:avLst/>
          </a:prstGeom>
        </p:spPr>
      </p:pic>
      <p:grpSp>
        <p:nvGrpSpPr>
          <p:cNvPr id="5" name="Group 5"/>
          <p:cNvGrpSpPr/>
          <p:nvPr/>
        </p:nvGrpSpPr>
        <p:grpSpPr>
          <a:xfrm>
            <a:off x="1" y="4641745"/>
            <a:ext cx="9143999" cy="2216256"/>
            <a:chOff x="-1145472" y="0"/>
            <a:chExt cx="8215119" cy="1373819"/>
          </a:xfrm>
        </p:grpSpPr>
        <p:sp>
          <p:nvSpPr>
            <p:cNvPr id="6" name="Freeform 6"/>
            <p:cNvSpPr/>
            <p:nvPr/>
          </p:nvSpPr>
          <p:spPr>
            <a:xfrm>
              <a:off x="-1145472" y="0"/>
              <a:ext cx="8215119" cy="1373819"/>
            </a:xfrm>
            <a:custGeom>
              <a:avLst/>
              <a:gdLst/>
              <a:ahLst/>
              <a:cxnLst/>
              <a:rect l="l" t="t" r="r" b="b"/>
              <a:pathLst>
                <a:path w="5914362" h="1305240">
                  <a:moveTo>
                    <a:pt x="0" y="0"/>
                  </a:moveTo>
                  <a:lnTo>
                    <a:pt x="5914362" y="0"/>
                  </a:lnTo>
                  <a:lnTo>
                    <a:pt x="5914362" y="1305240"/>
                  </a:lnTo>
                  <a:lnTo>
                    <a:pt x="0" y="1305240"/>
                  </a:lnTo>
                  <a:close/>
                </a:path>
              </a:pathLst>
            </a:custGeom>
            <a:solidFill>
              <a:srgbClr val="F7FBFF"/>
            </a:solidFill>
            <a:ln w="34925">
              <a:solidFill>
                <a:schemeClr val="tx1"/>
              </a:solidFill>
            </a:ln>
          </p:spPr>
          <p:txBody>
            <a:bodyPr/>
            <a:lstStyle/>
            <a:p>
              <a:endParaRPr lang="fr-CA"/>
            </a:p>
          </p:txBody>
        </p:sp>
      </p:grpSp>
      <p:sp>
        <p:nvSpPr>
          <p:cNvPr id="7" name="TextBox 7"/>
          <p:cNvSpPr txBox="1"/>
          <p:nvPr/>
        </p:nvSpPr>
        <p:spPr>
          <a:xfrm>
            <a:off x="206974" y="894095"/>
            <a:ext cx="7442839" cy="3425553"/>
          </a:xfrm>
          <a:prstGeom prst="rect">
            <a:avLst/>
          </a:prstGeom>
        </p:spPr>
        <p:txBody>
          <a:bodyPr wrap="square" lIns="0" tIns="0" rIns="0" bIns="0" rtlCol="0" anchor="t">
            <a:spAutoFit/>
          </a:bodyPr>
          <a:lstStyle/>
          <a:p>
            <a:pPr marL="321465" indent="-321465" algn="just">
              <a:lnSpc>
                <a:spcPct val="150000"/>
              </a:lnSpc>
              <a:buFont typeface="+mj-lt"/>
              <a:buAutoNum type="arabicPeriod"/>
            </a:pPr>
            <a:r>
              <a:rPr lang="fr-CA" sz="1500" dirty="0">
                <a:solidFill>
                  <a:srgbClr val="000000"/>
                </a:solidFill>
                <a:latin typeface="Open Sans"/>
              </a:rPr>
              <a:t>Quand j’avais 5 ans, mon activité favorite était: </a:t>
            </a:r>
            <a:r>
              <a:rPr lang="en-US" sz="1500" dirty="0">
                <a:solidFill>
                  <a:srgbClr val="000000"/>
                </a:solidFill>
                <a:latin typeface="Open Sans"/>
              </a:rPr>
              <a:t>_____________________________</a:t>
            </a:r>
            <a:endParaRPr lang="fr-CA" sz="1500" u="sng" dirty="0">
              <a:solidFill>
                <a:srgbClr val="C00000"/>
              </a:solidFill>
              <a:latin typeface="Open Sans"/>
            </a:endParaRPr>
          </a:p>
          <a:p>
            <a:pPr marL="321465" indent="-321465" algn="just">
              <a:lnSpc>
                <a:spcPct val="150000"/>
              </a:lnSpc>
              <a:buFont typeface="+mj-lt"/>
              <a:buAutoNum type="arabicPeriod"/>
            </a:pPr>
            <a:r>
              <a:rPr lang="fr-CA" sz="1500" dirty="0">
                <a:solidFill>
                  <a:srgbClr val="000000"/>
                </a:solidFill>
                <a:latin typeface="Open Sans"/>
              </a:rPr>
              <a:t>Aujourd’hui, mon activité favorite est: </a:t>
            </a:r>
            <a:r>
              <a:rPr lang="en-US" sz="1500" dirty="0">
                <a:solidFill>
                  <a:srgbClr val="000000"/>
                </a:solidFill>
                <a:latin typeface="Open Sans"/>
              </a:rPr>
              <a:t>_____________________________</a:t>
            </a:r>
            <a:endParaRPr lang="fr-CA" sz="1500" u="sng" dirty="0">
              <a:solidFill>
                <a:srgbClr val="C00000"/>
              </a:solidFill>
              <a:latin typeface="Open Sans"/>
            </a:endParaRPr>
          </a:p>
          <a:p>
            <a:pPr marL="321465" indent="-321465" algn="just">
              <a:lnSpc>
                <a:spcPct val="150000"/>
              </a:lnSpc>
              <a:buFont typeface="+mj-lt"/>
              <a:buAutoNum type="arabicPeriod"/>
            </a:pPr>
            <a:r>
              <a:rPr lang="fr-CA" sz="1500" dirty="0">
                <a:solidFill>
                  <a:srgbClr val="000000"/>
                </a:solidFill>
                <a:latin typeface="Open Sans"/>
              </a:rPr>
              <a:t>L’année dernière, nous étions </a:t>
            </a:r>
            <a:r>
              <a:rPr lang="en-US" sz="1500" dirty="0">
                <a:solidFill>
                  <a:srgbClr val="000000"/>
                </a:solidFill>
                <a:latin typeface="Open Sans"/>
              </a:rPr>
              <a:t>__________  </a:t>
            </a:r>
            <a:r>
              <a:rPr lang="fr-CA" sz="1500" dirty="0">
                <a:solidFill>
                  <a:srgbClr val="000000"/>
                </a:solidFill>
                <a:latin typeface="Open Sans"/>
              </a:rPr>
              <a:t>élèves dans ma classe.</a:t>
            </a:r>
          </a:p>
          <a:p>
            <a:pPr marL="321465" indent="-321465" algn="just">
              <a:lnSpc>
                <a:spcPct val="150000"/>
              </a:lnSpc>
              <a:buFont typeface="+mj-lt"/>
              <a:buAutoNum type="arabicPeriod"/>
            </a:pPr>
            <a:r>
              <a:rPr lang="fr-CA" sz="1500" dirty="0">
                <a:solidFill>
                  <a:srgbClr val="000000"/>
                </a:solidFill>
                <a:latin typeface="Open Sans"/>
              </a:rPr>
              <a:t>Cette année, nous sommes  </a:t>
            </a:r>
            <a:r>
              <a:rPr lang="en-US" sz="1500" dirty="0">
                <a:solidFill>
                  <a:srgbClr val="000000"/>
                </a:solidFill>
                <a:latin typeface="Open Sans"/>
              </a:rPr>
              <a:t>___________   </a:t>
            </a:r>
            <a:r>
              <a:rPr lang="fr-CA" sz="1500" dirty="0">
                <a:solidFill>
                  <a:srgbClr val="000000"/>
                </a:solidFill>
                <a:latin typeface="Open Sans"/>
              </a:rPr>
              <a:t>élèves dans ma classe.</a:t>
            </a:r>
          </a:p>
          <a:p>
            <a:pPr marL="321465" indent="-321465" algn="just">
              <a:lnSpc>
                <a:spcPct val="150000"/>
              </a:lnSpc>
              <a:buFont typeface="+mj-lt"/>
              <a:buAutoNum type="arabicPeriod"/>
            </a:pPr>
            <a:r>
              <a:rPr lang="fr-CA" sz="1500" dirty="0">
                <a:solidFill>
                  <a:srgbClr val="000000"/>
                </a:solidFill>
                <a:latin typeface="Open Sans"/>
              </a:rPr>
              <a:t>Mon anniversaire est le: </a:t>
            </a:r>
            <a:r>
              <a:rPr lang="en-US" sz="1500" dirty="0">
                <a:solidFill>
                  <a:srgbClr val="000000"/>
                </a:solidFill>
                <a:latin typeface="Open Sans"/>
              </a:rPr>
              <a:t>_____________________________</a:t>
            </a:r>
            <a:endParaRPr lang="fr-CA" sz="1500" u="sng" dirty="0">
              <a:solidFill>
                <a:srgbClr val="C00000"/>
              </a:solidFill>
              <a:latin typeface="Open Sans"/>
            </a:endParaRPr>
          </a:p>
          <a:p>
            <a:pPr marL="321465" indent="-321465" algn="just">
              <a:lnSpc>
                <a:spcPct val="150000"/>
              </a:lnSpc>
              <a:buFont typeface="+mj-lt"/>
              <a:buAutoNum type="arabicPeriod"/>
            </a:pPr>
            <a:r>
              <a:rPr lang="fr-CA" sz="1500" dirty="0">
                <a:solidFill>
                  <a:srgbClr val="000000"/>
                </a:solidFill>
                <a:latin typeface="Open Sans"/>
              </a:rPr>
              <a:t>L’anniversaire de mon/ma meilleur(e) ami(e) est le: </a:t>
            </a:r>
            <a:r>
              <a:rPr lang="en-US" sz="1500" dirty="0">
                <a:solidFill>
                  <a:srgbClr val="000000"/>
                </a:solidFill>
                <a:latin typeface="Open Sans"/>
              </a:rPr>
              <a:t>_____________________________</a:t>
            </a:r>
            <a:endParaRPr lang="fr-CA" sz="1500" u="sng" dirty="0">
              <a:solidFill>
                <a:srgbClr val="C00000"/>
              </a:solidFill>
              <a:latin typeface="Open Sans"/>
            </a:endParaRPr>
          </a:p>
          <a:p>
            <a:pPr marL="321465" indent="-321465" algn="just">
              <a:lnSpc>
                <a:spcPct val="150000"/>
              </a:lnSpc>
              <a:buFont typeface="+mj-lt"/>
              <a:buAutoNum type="arabicPeriod"/>
            </a:pPr>
            <a:r>
              <a:rPr lang="fr-CA" sz="1500" dirty="0">
                <a:solidFill>
                  <a:srgbClr val="000000"/>
                </a:solidFill>
                <a:latin typeface="Open Sans"/>
              </a:rPr>
              <a:t>Il y a </a:t>
            </a:r>
            <a:r>
              <a:rPr lang="en-US" sz="1500" dirty="0">
                <a:solidFill>
                  <a:srgbClr val="000000"/>
                </a:solidFill>
                <a:latin typeface="Open Sans"/>
              </a:rPr>
              <a:t>__________  </a:t>
            </a:r>
            <a:r>
              <a:rPr lang="fr-CA" sz="1500" dirty="0">
                <a:solidFill>
                  <a:srgbClr val="000000"/>
                </a:solidFill>
                <a:latin typeface="Open Sans"/>
              </a:rPr>
              <a:t>mois entre son anniversaire et mon anniversaire.</a:t>
            </a:r>
          </a:p>
          <a:p>
            <a:pPr marL="321465" indent="-321465" algn="just">
              <a:lnSpc>
                <a:spcPct val="150000"/>
              </a:lnSpc>
              <a:buFont typeface="+mj-lt"/>
              <a:buAutoNum type="arabicPeriod"/>
            </a:pPr>
            <a:r>
              <a:rPr lang="fr-CA" sz="1500" dirty="0">
                <a:solidFill>
                  <a:srgbClr val="000000"/>
                </a:solidFill>
                <a:latin typeface="Open Sans"/>
              </a:rPr>
              <a:t>Dessine la route entre ton école et ta maison dans la section ci-bas.</a:t>
            </a:r>
          </a:p>
          <a:p>
            <a:pPr marL="321465" indent="-321465" algn="just">
              <a:lnSpc>
                <a:spcPct val="150000"/>
              </a:lnSpc>
              <a:buFont typeface="+mj-lt"/>
              <a:buAutoNum type="arabicPeriod"/>
            </a:pPr>
            <a:r>
              <a:rPr lang="fr-CA" sz="1500" dirty="0">
                <a:solidFill>
                  <a:srgbClr val="000000"/>
                </a:solidFill>
                <a:latin typeface="Open Sans"/>
              </a:rPr>
              <a:t>Où est ta maison par rapport à ton école?</a:t>
            </a:r>
          </a:p>
          <a:p>
            <a:pPr algn="ctr">
              <a:lnSpc>
                <a:spcPct val="150000"/>
              </a:lnSpc>
            </a:pPr>
            <a:r>
              <a:rPr lang="fr-CA" sz="1500" dirty="0">
                <a:solidFill>
                  <a:srgbClr val="000000"/>
                </a:solidFill>
                <a:latin typeface="Open Sans"/>
              </a:rPr>
              <a:t> N ____ E ____ S ____ O____</a:t>
            </a:r>
          </a:p>
        </p:txBody>
      </p:sp>
      <p:pic>
        <p:nvPicPr>
          <p:cNvPr id="13" name="Picture 13"/>
          <p:cNvPicPr>
            <a:picLocks noChangeAspect="1"/>
          </p:cNvPicPr>
          <p:nvPr/>
        </p:nvPicPr>
        <p:blipFill>
          <a:blip r:embed="rId6"/>
          <a:srcRect/>
          <a:stretch>
            <a:fillRect/>
          </a:stretch>
        </p:blipFill>
        <p:spPr>
          <a:xfrm>
            <a:off x="8048611" y="2342231"/>
            <a:ext cx="784115" cy="2067211"/>
          </a:xfrm>
          <a:prstGeom prst="rect">
            <a:avLst/>
          </a:prstGeom>
        </p:spPr>
      </p:pic>
      <p:pic>
        <p:nvPicPr>
          <p:cNvPr id="14" name="Picture 14"/>
          <p:cNvPicPr>
            <a:picLocks noChangeAspect="1"/>
          </p:cNvPicPr>
          <p:nvPr/>
        </p:nvPicPr>
        <p:blipFill>
          <a:blip r:embed="rId7"/>
          <a:srcRect/>
          <a:stretch>
            <a:fillRect/>
          </a:stretch>
        </p:blipFill>
        <p:spPr>
          <a:xfrm>
            <a:off x="6928703" y="1238395"/>
            <a:ext cx="1519557" cy="921608"/>
          </a:xfrm>
          <a:prstGeom prst="rect">
            <a:avLst/>
          </a:prstGeom>
        </p:spPr>
      </p:pic>
      <p:pic>
        <p:nvPicPr>
          <p:cNvPr id="15" name="Picture 15"/>
          <p:cNvPicPr>
            <a:picLocks noChangeAspect="1"/>
          </p:cNvPicPr>
          <p:nvPr/>
        </p:nvPicPr>
        <p:blipFill>
          <a:blip r:embed="rId8"/>
          <a:srcRect/>
          <a:stretch>
            <a:fillRect/>
          </a:stretch>
        </p:blipFill>
        <p:spPr>
          <a:xfrm rot="178365">
            <a:off x="2309532" y="296388"/>
            <a:ext cx="4155383" cy="669857"/>
          </a:xfrm>
          <a:prstGeom prst="rect">
            <a:avLst/>
          </a:prstGeom>
        </p:spPr>
      </p:pic>
      <p:pic>
        <p:nvPicPr>
          <p:cNvPr id="16" name="Picture 16"/>
          <p:cNvPicPr>
            <a:picLocks noChangeAspect="1"/>
          </p:cNvPicPr>
          <p:nvPr/>
        </p:nvPicPr>
        <p:blipFill>
          <a:blip r:embed="rId9"/>
          <a:srcRect/>
          <a:stretch>
            <a:fillRect/>
          </a:stretch>
        </p:blipFill>
        <p:spPr>
          <a:xfrm rot="391508">
            <a:off x="6437727" y="3165373"/>
            <a:ext cx="1627758" cy="1329175"/>
          </a:xfrm>
          <a:prstGeom prst="rect">
            <a:avLst/>
          </a:prstGeom>
        </p:spPr>
      </p:pic>
      <p:sp>
        <p:nvSpPr>
          <p:cNvPr id="17" name="TextBox 17"/>
          <p:cNvSpPr txBox="1"/>
          <p:nvPr/>
        </p:nvSpPr>
        <p:spPr>
          <a:xfrm rot="75848">
            <a:off x="2622763" y="148496"/>
            <a:ext cx="3518157" cy="322204"/>
          </a:xfrm>
          <a:prstGeom prst="rect">
            <a:avLst/>
          </a:prstGeom>
        </p:spPr>
        <p:txBody>
          <a:bodyPr lIns="0" tIns="0" rIns="0" bIns="0" rtlCol="0" anchor="t">
            <a:spAutoFit/>
          </a:bodyPr>
          <a:lstStyle/>
          <a:p>
            <a:pPr algn="ctr">
              <a:lnSpc>
                <a:spcPts val="2625"/>
              </a:lnSpc>
            </a:pPr>
            <a:r>
              <a:rPr lang="en-US" sz="1875" dirty="0">
                <a:solidFill>
                  <a:srgbClr val="737373"/>
                </a:solidFill>
                <a:latin typeface="League Spartan"/>
              </a:rPr>
              <a:t>Un aperçu de </a:t>
            </a:r>
            <a:r>
              <a:rPr lang="en-US" sz="1875" dirty="0" err="1">
                <a:solidFill>
                  <a:srgbClr val="737373"/>
                </a:solidFill>
                <a:latin typeface="League Spartan"/>
              </a:rPr>
              <a:t>mon</a:t>
            </a:r>
            <a:r>
              <a:rPr lang="en-US" sz="1875" dirty="0">
                <a:solidFill>
                  <a:srgbClr val="737373"/>
                </a:solidFill>
                <a:latin typeface="League Spartan"/>
              </a:rPr>
              <a:t> </a:t>
            </a:r>
            <a:r>
              <a:rPr lang="en-US" sz="1875" dirty="0" err="1">
                <a:solidFill>
                  <a:srgbClr val="737373"/>
                </a:solidFill>
                <a:latin typeface="League Spartan"/>
              </a:rPr>
              <a:t>histoire</a:t>
            </a:r>
            <a:r>
              <a:rPr lang="en-US" sz="1875" dirty="0">
                <a:solidFill>
                  <a:srgbClr val="737373"/>
                </a:solidFill>
                <a:latin typeface="League Spartan"/>
              </a:rPr>
              <a:t>…</a:t>
            </a:r>
          </a:p>
        </p:txBody>
      </p:sp>
      <p:pic>
        <p:nvPicPr>
          <p:cNvPr id="20" name="Picture 6">
            <a:extLst>
              <a:ext uri="{FF2B5EF4-FFF2-40B4-BE49-F238E27FC236}">
                <a16:creationId xmlns:a16="http://schemas.microsoft.com/office/drawing/2014/main" id="{944E4B7D-F7B9-A81E-3C45-7FF6E0BF1BEB}"/>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37219" y="4282150"/>
            <a:ext cx="918037" cy="911152"/>
          </a:xfrm>
          <a:prstGeom prst="rect">
            <a:avLst/>
          </a:prstGeom>
        </p:spPr>
      </p:pic>
      <p:sp>
        <p:nvSpPr>
          <p:cNvPr id="8" name="Ellipse 7">
            <a:extLst>
              <a:ext uri="{FF2B5EF4-FFF2-40B4-BE49-F238E27FC236}">
                <a16:creationId xmlns:a16="http://schemas.microsoft.com/office/drawing/2014/main" id="{7A66060F-AF13-1F40-30C4-0FC80CE0D0D1}"/>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32" name="TextBox 32"/>
          <p:cNvSpPr txBox="1"/>
          <p:nvPr/>
        </p:nvSpPr>
        <p:spPr>
          <a:xfrm>
            <a:off x="3236137" y="874329"/>
            <a:ext cx="2768341" cy="384721"/>
          </a:xfrm>
          <a:prstGeom prst="rect">
            <a:avLst/>
          </a:prstGeom>
        </p:spPr>
        <p:txBody>
          <a:bodyPr wrap="square" lIns="0" tIns="0" rIns="0" bIns="0" rtlCol="0" anchor="t">
            <a:spAutoFit/>
          </a:bodyPr>
          <a:lstStyle/>
          <a:p>
            <a:pPr algn="ctr">
              <a:lnSpc>
                <a:spcPts val="3149"/>
              </a:lnSpc>
            </a:pPr>
            <a:r>
              <a:rPr lang="en-US" sz="2249" dirty="0">
                <a:solidFill>
                  <a:srgbClr val="000000"/>
                </a:solidFill>
                <a:latin typeface="League Spartan"/>
              </a:rPr>
              <a:t>La </a:t>
            </a:r>
            <a:r>
              <a:rPr lang="en-US" sz="2249" dirty="0" err="1">
                <a:solidFill>
                  <a:srgbClr val="000000"/>
                </a:solidFill>
                <a:latin typeface="League Spartan"/>
              </a:rPr>
              <a:t>ligne</a:t>
            </a:r>
            <a:r>
              <a:rPr lang="en-US" sz="2249" dirty="0">
                <a:solidFill>
                  <a:srgbClr val="000000"/>
                </a:solidFill>
                <a:latin typeface="League Spartan"/>
              </a:rPr>
              <a:t> du temps</a:t>
            </a:r>
          </a:p>
        </p:txBody>
      </p:sp>
      <p:sp>
        <p:nvSpPr>
          <p:cNvPr id="33" name="TextBox 33"/>
          <p:cNvSpPr txBox="1"/>
          <p:nvPr/>
        </p:nvSpPr>
        <p:spPr>
          <a:xfrm>
            <a:off x="1166790" y="1739489"/>
            <a:ext cx="6810420" cy="706925"/>
          </a:xfrm>
          <a:prstGeom prst="rect">
            <a:avLst/>
          </a:prstGeom>
        </p:spPr>
        <p:txBody>
          <a:bodyPr wrap="square" lIns="0" tIns="0" rIns="0" bIns="0" rtlCol="0" anchor="t">
            <a:spAutoFit/>
          </a:bodyPr>
          <a:lstStyle/>
          <a:p>
            <a:pPr algn="ctr">
              <a:lnSpc>
                <a:spcPts val="1838"/>
              </a:lnSpc>
            </a:pPr>
            <a:r>
              <a:rPr lang="en-US" sz="1875" b="1" dirty="0" err="1">
                <a:solidFill>
                  <a:srgbClr val="000000"/>
                </a:solidFill>
                <a:latin typeface="Source Serif Pro"/>
              </a:rPr>
              <a:t>Titre</a:t>
            </a:r>
            <a:r>
              <a:rPr lang="en-US" sz="1875" b="1" dirty="0">
                <a:solidFill>
                  <a:srgbClr val="000000"/>
                </a:solidFill>
                <a:latin typeface="Source Serif Pro"/>
              </a:rPr>
              <a:t> : </a:t>
            </a:r>
          </a:p>
          <a:p>
            <a:pPr algn="ctr">
              <a:lnSpc>
                <a:spcPts val="1838"/>
              </a:lnSpc>
            </a:pPr>
            <a:r>
              <a:rPr lang="en-US" sz="1875" dirty="0" err="1">
                <a:solidFill>
                  <a:srgbClr val="000000"/>
                </a:solidFill>
                <a:latin typeface="Source Serif Pro"/>
              </a:rPr>
              <a:t>L’histoire</a:t>
            </a:r>
            <a:r>
              <a:rPr lang="en-US" sz="1875" dirty="0">
                <a:solidFill>
                  <a:srgbClr val="000000"/>
                </a:solidFill>
                <a:latin typeface="Source Serif Pro"/>
              </a:rPr>
              <a:t> des </a:t>
            </a:r>
            <a:r>
              <a:rPr lang="en-US" sz="1875" dirty="0" err="1">
                <a:solidFill>
                  <a:srgbClr val="000000"/>
                </a:solidFill>
                <a:latin typeface="Source Serif Pro"/>
              </a:rPr>
              <a:t>postes</a:t>
            </a:r>
            <a:r>
              <a:rPr lang="en-US" sz="1875" dirty="0">
                <a:solidFill>
                  <a:srgbClr val="000000"/>
                </a:solidFill>
                <a:latin typeface="Source Serif Pro"/>
              </a:rPr>
              <a:t> de </a:t>
            </a:r>
            <a:r>
              <a:rPr lang="en-US" sz="1875" dirty="0" err="1">
                <a:solidFill>
                  <a:srgbClr val="000000"/>
                </a:solidFill>
                <a:latin typeface="Source Serif Pro"/>
              </a:rPr>
              <a:t>traite</a:t>
            </a:r>
            <a:r>
              <a:rPr lang="en-US" sz="1875" dirty="0">
                <a:solidFill>
                  <a:srgbClr val="000000"/>
                </a:solidFill>
                <a:latin typeface="Source Serif Pro"/>
              </a:rPr>
              <a:t> de la Compagnie de la </a:t>
            </a:r>
            <a:r>
              <a:rPr lang="en-US" sz="1875" dirty="0" err="1">
                <a:solidFill>
                  <a:srgbClr val="000000"/>
                </a:solidFill>
                <a:latin typeface="Source Serif Pro"/>
              </a:rPr>
              <a:t>Baie</a:t>
            </a:r>
            <a:r>
              <a:rPr lang="en-US" sz="1875" dirty="0">
                <a:solidFill>
                  <a:srgbClr val="000000"/>
                </a:solidFill>
                <a:latin typeface="Source Serif Pro"/>
              </a:rPr>
              <a:t> </a:t>
            </a:r>
            <a:r>
              <a:rPr lang="en-US" sz="1875" dirty="0" err="1">
                <a:solidFill>
                  <a:srgbClr val="000000"/>
                </a:solidFill>
                <a:latin typeface="Source Serif Pro"/>
              </a:rPr>
              <a:t>d’Hudson</a:t>
            </a:r>
            <a:r>
              <a:rPr lang="en-US" sz="1875" dirty="0">
                <a:solidFill>
                  <a:srgbClr val="000000"/>
                </a:solidFill>
                <a:latin typeface="Source Serif Pro"/>
              </a:rPr>
              <a:t> au Nunavik</a:t>
            </a:r>
          </a:p>
        </p:txBody>
      </p:sp>
      <p:sp>
        <p:nvSpPr>
          <p:cNvPr id="34" name="TextBox 34"/>
          <p:cNvSpPr txBox="1"/>
          <p:nvPr/>
        </p:nvSpPr>
        <p:spPr>
          <a:xfrm>
            <a:off x="182192" y="4460230"/>
            <a:ext cx="8400667" cy="2616998"/>
          </a:xfrm>
          <a:prstGeom prst="rect">
            <a:avLst/>
          </a:prstGeom>
        </p:spPr>
        <p:txBody>
          <a:bodyPr wrap="square" lIns="0" tIns="0" rIns="0" bIns="0" rtlCol="0" anchor="t">
            <a:spAutoFit/>
          </a:bodyPr>
          <a:lstStyle/>
          <a:p>
            <a:pPr marL="321465" indent="-321465">
              <a:lnSpc>
                <a:spcPct val="200000"/>
              </a:lnSpc>
              <a:buFont typeface="+mj-lt"/>
              <a:buAutoNum type="arabicPeriod"/>
            </a:pP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Quel</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est</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le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titre</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de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cette</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ligne</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du temps?</a:t>
            </a:r>
            <a:b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en-US" sz="1500" dirty="0">
                <a:latin typeface="Open Sans"/>
              </a:rPr>
              <a:t>______________________________________________________________________________________________</a:t>
            </a:r>
          </a:p>
          <a:p>
            <a:pPr marL="321465" indent="-321465">
              <a:lnSpc>
                <a:spcPct val="200000"/>
              </a:lnSpc>
              <a:buFont typeface="+mj-lt"/>
              <a:buAutoNum type="arabicPeriod"/>
            </a:pP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Combien</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d’année</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y a-t-il entre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l’ouverture</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du premier poste de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traite</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et la fermeture du poste de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traite</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d’Ivujivik</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dirty="0">
                <a:latin typeface="Open Sans"/>
              </a:rPr>
              <a:t>__________________________________</a:t>
            </a:r>
          </a:p>
          <a:p>
            <a:pPr marL="321465" indent="-321465">
              <a:lnSpc>
                <a:spcPct val="200000"/>
              </a:lnSpc>
              <a:buFont typeface="+mj-lt"/>
              <a:buAutoNum type="arabicPeriod"/>
            </a:pP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Quel</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est</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l’echelle</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de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cette</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ligne</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du temps? </a:t>
            </a:r>
            <a:r>
              <a:rPr lang="en-US" sz="1500" dirty="0">
                <a:latin typeface="Open Sans"/>
              </a:rPr>
              <a:t>____________________________________</a:t>
            </a:r>
          </a:p>
          <a:p>
            <a:pPr marL="321465" indent="-321465">
              <a:lnSpc>
                <a:spcPct val="150000"/>
              </a:lnSpc>
              <a:buFont typeface="+mj-lt"/>
              <a:buAutoNum type="arabicPeriod"/>
            </a:pPr>
            <a:endParaRPr lang="en-US" sz="1499" u="sng"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5" name="TextBox 34">
            <a:extLst>
              <a:ext uri="{FF2B5EF4-FFF2-40B4-BE49-F238E27FC236}">
                <a16:creationId xmlns:a16="http://schemas.microsoft.com/office/drawing/2014/main" id="{55798417-73F7-5FF2-624D-CBD30AA2A9D5}"/>
              </a:ext>
            </a:extLst>
          </p:cNvPr>
          <p:cNvSpPr txBox="1"/>
          <p:nvPr/>
        </p:nvSpPr>
        <p:spPr>
          <a:xfrm>
            <a:off x="5688635" y="1402444"/>
            <a:ext cx="3455365" cy="461665"/>
          </a:xfrm>
          <a:prstGeom prst="rect">
            <a:avLst/>
          </a:prstGeom>
          <a:solidFill>
            <a:schemeClr val="tx2">
              <a:lumMod val="20000"/>
              <a:lumOff val="80000"/>
            </a:schemeClr>
          </a:solidFill>
        </p:spPr>
        <p:txBody>
          <a:bodyPr wrap="square" lIns="0" tIns="0" rIns="0" bIns="0" rtlCol="0" anchor="t">
            <a:spAutoFit/>
          </a:bodyPr>
          <a:lstStyle/>
          <a:p>
            <a:pPr algn="ctr"/>
            <a:r>
              <a:rPr lang="en-US" sz="1500" dirty="0">
                <a:solidFill>
                  <a:srgbClr val="000000"/>
                </a:solidFill>
                <a:latin typeface="Source Serif Pro"/>
              </a:rPr>
              <a:t>Une </a:t>
            </a:r>
            <a:r>
              <a:rPr lang="en-US" sz="1500" dirty="0" err="1">
                <a:solidFill>
                  <a:srgbClr val="000000"/>
                </a:solidFill>
                <a:latin typeface="Source Serif Pro"/>
              </a:rPr>
              <a:t>ligne</a:t>
            </a:r>
            <a:r>
              <a:rPr lang="en-US" sz="1500" dirty="0">
                <a:solidFill>
                  <a:srgbClr val="000000"/>
                </a:solidFill>
                <a:latin typeface="Source Serif Pro"/>
              </a:rPr>
              <a:t> du temps a </a:t>
            </a:r>
            <a:r>
              <a:rPr lang="en-US" sz="1500" dirty="0" err="1">
                <a:solidFill>
                  <a:srgbClr val="000000"/>
                </a:solidFill>
                <a:latin typeface="Source Serif Pro"/>
              </a:rPr>
              <a:t>toujours</a:t>
            </a:r>
            <a:r>
              <a:rPr lang="en-US" sz="1500" dirty="0">
                <a:solidFill>
                  <a:srgbClr val="000000"/>
                </a:solidFill>
                <a:latin typeface="Source Serif Pro"/>
              </a:rPr>
              <a:t> un </a:t>
            </a:r>
            <a:r>
              <a:rPr lang="en-US" sz="1500" b="1" u="sng" dirty="0" err="1">
                <a:solidFill>
                  <a:srgbClr val="000000"/>
                </a:solidFill>
                <a:latin typeface="Source Serif Pro"/>
              </a:rPr>
              <a:t>titre</a:t>
            </a:r>
            <a:r>
              <a:rPr lang="en-US" sz="1500" dirty="0">
                <a:solidFill>
                  <a:srgbClr val="000000"/>
                </a:solidFill>
                <a:latin typeface="Source Serif Pro"/>
              </a:rPr>
              <a:t> qui </a:t>
            </a:r>
            <a:r>
              <a:rPr lang="en-US" sz="1500" dirty="0" err="1">
                <a:solidFill>
                  <a:srgbClr val="000000"/>
                </a:solidFill>
                <a:latin typeface="Source Serif Pro"/>
              </a:rPr>
              <a:t>présente</a:t>
            </a:r>
            <a:r>
              <a:rPr lang="en-US" sz="1500" dirty="0">
                <a:solidFill>
                  <a:srgbClr val="000000"/>
                </a:solidFill>
                <a:latin typeface="Source Serif Pro"/>
              </a:rPr>
              <a:t> le </a:t>
            </a:r>
            <a:r>
              <a:rPr lang="en-US" sz="1500" dirty="0" err="1">
                <a:solidFill>
                  <a:srgbClr val="000000"/>
                </a:solidFill>
                <a:latin typeface="Source Serif Pro"/>
              </a:rPr>
              <a:t>sujet</a:t>
            </a:r>
            <a:endParaRPr lang="en-US" sz="1500" dirty="0">
              <a:solidFill>
                <a:srgbClr val="000000"/>
              </a:solidFill>
              <a:latin typeface="Source Serif Pro"/>
            </a:endParaRPr>
          </a:p>
        </p:txBody>
      </p:sp>
      <p:sp>
        <p:nvSpPr>
          <p:cNvPr id="89" name="TextBox 34">
            <a:extLst>
              <a:ext uri="{FF2B5EF4-FFF2-40B4-BE49-F238E27FC236}">
                <a16:creationId xmlns:a16="http://schemas.microsoft.com/office/drawing/2014/main" id="{78300FC7-ADB1-572A-91B1-88CAF332A3E2}"/>
              </a:ext>
            </a:extLst>
          </p:cNvPr>
          <p:cNvSpPr txBox="1"/>
          <p:nvPr/>
        </p:nvSpPr>
        <p:spPr>
          <a:xfrm>
            <a:off x="182192" y="3962767"/>
            <a:ext cx="4557233" cy="461665"/>
          </a:xfrm>
          <a:prstGeom prst="rect">
            <a:avLst/>
          </a:prstGeom>
          <a:solidFill>
            <a:schemeClr val="tx2">
              <a:lumMod val="20000"/>
              <a:lumOff val="80000"/>
            </a:schemeClr>
          </a:solidFill>
        </p:spPr>
        <p:txBody>
          <a:bodyPr wrap="square" lIns="0" tIns="0" rIns="0" bIns="0" rtlCol="0" anchor="t">
            <a:spAutoFit/>
          </a:bodyPr>
          <a:lstStyle/>
          <a:p>
            <a:r>
              <a:rPr lang="en-US" sz="1500" dirty="0" err="1">
                <a:solidFill>
                  <a:srgbClr val="000000"/>
                </a:solidFill>
                <a:latin typeface="Source Serif Pro"/>
              </a:rPr>
              <a:t>Chaque</a:t>
            </a:r>
            <a:r>
              <a:rPr lang="en-US" sz="1500" dirty="0">
                <a:solidFill>
                  <a:srgbClr val="000000"/>
                </a:solidFill>
                <a:latin typeface="Source Serif Pro"/>
              </a:rPr>
              <a:t> petite </a:t>
            </a:r>
            <a:r>
              <a:rPr lang="en-US" sz="1500" dirty="0" err="1">
                <a:solidFill>
                  <a:srgbClr val="000000"/>
                </a:solidFill>
                <a:latin typeface="Source Serif Pro"/>
              </a:rPr>
              <a:t>ligne</a:t>
            </a:r>
            <a:r>
              <a:rPr lang="en-US" sz="1500" dirty="0">
                <a:solidFill>
                  <a:srgbClr val="000000"/>
                </a:solidFill>
                <a:latin typeface="Source Serif Pro"/>
              </a:rPr>
              <a:t> </a:t>
            </a:r>
            <a:r>
              <a:rPr lang="en-US" sz="1500" dirty="0" err="1">
                <a:solidFill>
                  <a:srgbClr val="000000"/>
                </a:solidFill>
                <a:latin typeface="Source Serif Pro"/>
              </a:rPr>
              <a:t>représente</a:t>
            </a:r>
            <a:r>
              <a:rPr lang="en-US" sz="1500" dirty="0">
                <a:solidFill>
                  <a:srgbClr val="000000"/>
                </a:solidFill>
                <a:latin typeface="Source Serif Pro"/>
              </a:rPr>
              <a:t> </a:t>
            </a:r>
            <a:r>
              <a:rPr lang="en-US" sz="1500" dirty="0" err="1">
                <a:solidFill>
                  <a:srgbClr val="000000"/>
                </a:solidFill>
                <a:latin typeface="Source Serif Pro"/>
              </a:rPr>
              <a:t>une</a:t>
            </a:r>
            <a:r>
              <a:rPr lang="en-US" sz="1500" dirty="0">
                <a:solidFill>
                  <a:srgbClr val="000000"/>
                </a:solidFill>
                <a:latin typeface="Source Serif Pro"/>
              </a:rPr>
              <a:t> </a:t>
            </a:r>
            <a:r>
              <a:rPr lang="en-US" sz="1500" b="1" u="sng" dirty="0" err="1">
                <a:solidFill>
                  <a:srgbClr val="000000"/>
                </a:solidFill>
                <a:latin typeface="Source Serif Pro"/>
              </a:rPr>
              <a:t>échelle</a:t>
            </a:r>
            <a:r>
              <a:rPr lang="en-US" sz="1500" b="1" u="sng" dirty="0">
                <a:solidFill>
                  <a:srgbClr val="000000"/>
                </a:solidFill>
                <a:latin typeface="Source Serif Pro"/>
              </a:rPr>
              <a:t>. </a:t>
            </a:r>
            <a:r>
              <a:rPr lang="en-US" sz="1500" dirty="0">
                <a:solidFill>
                  <a:srgbClr val="000000"/>
                </a:solidFill>
                <a:latin typeface="Source Serif Pro"/>
              </a:rPr>
              <a:t>Dans </a:t>
            </a:r>
            <a:r>
              <a:rPr lang="en-US" sz="1500" dirty="0" err="1">
                <a:solidFill>
                  <a:srgbClr val="000000"/>
                </a:solidFill>
                <a:latin typeface="Source Serif Pro"/>
              </a:rPr>
              <a:t>cet</a:t>
            </a:r>
            <a:r>
              <a:rPr lang="en-US" sz="1500" dirty="0">
                <a:solidFill>
                  <a:srgbClr val="000000"/>
                </a:solidFill>
                <a:latin typeface="Source Serif Pro"/>
              </a:rPr>
              <a:t> </a:t>
            </a:r>
            <a:r>
              <a:rPr lang="en-US" sz="1500" dirty="0" err="1">
                <a:solidFill>
                  <a:srgbClr val="000000"/>
                </a:solidFill>
                <a:latin typeface="Source Serif Pro"/>
              </a:rPr>
              <a:t>exemple</a:t>
            </a:r>
            <a:r>
              <a:rPr lang="en-US" sz="1500" dirty="0">
                <a:solidFill>
                  <a:srgbClr val="000000"/>
                </a:solidFill>
                <a:latin typeface="Source Serif Pro"/>
              </a:rPr>
              <a:t>, </a:t>
            </a:r>
            <a:r>
              <a:rPr lang="en-US" sz="1500" dirty="0" err="1">
                <a:solidFill>
                  <a:srgbClr val="000000"/>
                </a:solidFill>
                <a:latin typeface="Source Serif Pro"/>
              </a:rPr>
              <a:t>chaque</a:t>
            </a:r>
            <a:r>
              <a:rPr lang="en-US" sz="1500" dirty="0">
                <a:solidFill>
                  <a:srgbClr val="000000"/>
                </a:solidFill>
                <a:latin typeface="Source Serif Pro"/>
              </a:rPr>
              <a:t> </a:t>
            </a:r>
            <a:r>
              <a:rPr lang="en-US" sz="1500" dirty="0" err="1">
                <a:solidFill>
                  <a:srgbClr val="000000"/>
                </a:solidFill>
                <a:latin typeface="Source Serif Pro"/>
              </a:rPr>
              <a:t>ligne</a:t>
            </a:r>
            <a:r>
              <a:rPr lang="en-US" sz="1500" dirty="0">
                <a:solidFill>
                  <a:srgbClr val="000000"/>
                </a:solidFill>
                <a:latin typeface="Source Serif Pro"/>
              </a:rPr>
              <a:t> </a:t>
            </a:r>
            <a:r>
              <a:rPr lang="en-US" sz="1500" dirty="0" err="1">
                <a:solidFill>
                  <a:srgbClr val="000000"/>
                </a:solidFill>
                <a:latin typeface="Source Serif Pro"/>
              </a:rPr>
              <a:t>représente</a:t>
            </a:r>
            <a:r>
              <a:rPr lang="en-US" sz="1500" dirty="0">
                <a:solidFill>
                  <a:srgbClr val="000000"/>
                </a:solidFill>
                <a:latin typeface="Source Serif Pro"/>
              </a:rPr>
              <a:t> 50 </a:t>
            </a:r>
            <a:r>
              <a:rPr lang="en-US" sz="1500" dirty="0" err="1">
                <a:solidFill>
                  <a:srgbClr val="000000"/>
                </a:solidFill>
                <a:latin typeface="Source Serif Pro"/>
              </a:rPr>
              <a:t>années</a:t>
            </a:r>
            <a:r>
              <a:rPr lang="en-US" sz="1500" dirty="0">
                <a:solidFill>
                  <a:srgbClr val="000000"/>
                </a:solidFill>
                <a:latin typeface="Source Serif Pro"/>
              </a:rPr>
              <a:t>.</a:t>
            </a:r>
          </a:p>
        </p:txBody>
      </p:sp>
      <p:cxnSp>
        <p:nvCxnSpPr>
          <p:cNvPr id="92" name="Connecteur droit avec flèche 91">
            <a:extLst>
              <a:ext uri="{FF2B5EF4-FFF2-40B4-BE49-F238E27FC236}">
                <a16:creationId xmlns:a16="http://schemas.microsoft.com/office/drawing/2014/main" id="{48722093-4FE2-F168-E478-D18FCC9B9251}"/>
              </a:ext>
            </a:extLst>
          </p:cNvPr>
          <p:cNvCxnSpPr>
            <a:cxnSpLocks/>
            <a:endCxn id="85" idx="1"/>
          </p:cNvCxnSpPr>
          <p:nvPr/>
        </p:nvCxnSpPr>
        <p:spPr>
          <a:xfrm flipV="1">
            <a:off x="4932608" y="1633277"/>
            <a:ext cx="756027" cy="1879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6" name="TextBox 34">
            <a:extLst>
              <a:ext uri="{FF2B5EF4-FFF2-40B4-BE49-F238E27FC236}">
                <a16:creationId xmlns:a16="http://schemas.microsoft.com/office/drawing/2014/main" id="{D648B6A9-AC8C-2302-DEC9-3061B5E73F06}"/>
              </a:ext>
            </a:extLst>
          </p:cNvPr>
          <p:cNvSpPr txBox="1"/>
          <p:nvPr/>
        </p:nvSpPr>
        <p:spPr>
          <a:xfrm>
            <a:off x="5969032" y="3771276"/>
            <a:ext cx="3044953" cy="1154162"/>
          </a:xfrm>
          <a:prstGeom prst="rect">
            <a:avLst/>
          </a:prstGeom>
          <a:solidFill>
            <a:schemeClr val="tx2">
              <a:lumMod val="20000"/>
              <a:lumOff val="80000"/>
            </a:schemeClr>
          </a:solidFill>
        </p:spPr>
        <p:txBody>
          <a:bodyPr wrap="square" lIns="0" tIns="0" rIns="0" bIns="0" rtlCol="0" anchor="t">
            <a:spAutoFit/>
          </a:bodyPr>
          <a:lstStyle/>
          <a:p>
            <a:r>
              <a:rPr lang="en-US" sz="1500" dirty="0">
                <a:solidFill>
                  <a:srgbClr val="000000"/>
                </a:solidFill>
                <a:latin typeface="Source Serif Pro"/>
              </a:rPr>
              <a:t>Les </a:t>
            </a:r>
            <a:r>
              <a:rPr lang="en-US" sz="1500" dirty="0" err="1">
                <a:solidFill>
                  <a:srgbClr val="000000"/>
                </a:solidFill>
                <a:latin typeface="Source Serif Pro"/>
              </a:rPr>
              <a:t>évènements</a:t>
            </a:r>
            <a:r>
              <a:rPr lang="en-US" sz="1500" dirty="0">
                <a:solidFill>
                  <a:srgbClr val="000000"/>
                </a:solidFill>
                <a:latin typeface="Source Serif Pro"/>
              </a:rPr>
              <a:t> </a:t>
            </a:r>
            <a:r>
              <a:rPr lang="en-US" sz="1500" dirty="0" err="1">
                <a:solidFill>
                  <a:srgbClr val="000000"/>
                </a:solidFill>
                <a:latin typeface="Source Serif Pro"/>
              </a:rPr>
              <a:t>d’une</a:t>
            </a:r>
            <a:r>
              <a:rPr lang="en-US" sz="1500" dirty="0">
                <a:solidFill>
                  <a:srgbClr val="000000"/>
                </a:solidFill>
                <a:latin typeface="Source Serif Pro"/>
              </a:rPr>
              <a:t> </a:t>
            </a:r>
            <a:r>
              <a:rPr lang="en-US" sz="1500" dirty="0" err="1">
                <a:solidFill>
                  <a:srgbClr val="000000"/>
                </a:solidFill>
                <a:latin typeface="Source Serif Pro"/>
              </a:rPr>
              <a:t>ligne</a:t>
            </a:r>
            <a:r>
              <a:rPr lang="en-US" sz="1500" dirty="0">
                <a:solidFill>
                  <a:srgbClr val="000000"/>
                </a:solidFill>
                <a:latin typeface="Source Serif Pro"/>
              </a:rPr>
              <a:t> du temps </a:t>
            </a:r>
            <a:r>
              <a:rPr lang="en-US" sz="1500" dirty="0" err="1">
                <a:solidFill>
                  <a:srgbClr val="000000"/>
                </a:solidFill>
                <a:latin typeface="Source Serif Pro"/>
              </a:rPr>
              <a:t>sont</a:t>
            </a:r>
            <a:r>
              <a:rPr lang="en-US" sz="1500" dirty="0">
                <a:solidFill>
                  <a:srgbClr val="000000"/>
                </a:solidFill>
                <a:latin typeface="Source Serif Pro"/>
              </a:rPr>
              <a:t> </a:t>
            </a:r>
            <a:r>
              <a:rPr lang="en-US" sz="1500" dirty="0" err="1">
                <a:solidFill>
                  <a:srgbClr val="000000"/>
                </a:solidFill>
                <a:latin typeface="Source Serif Pro"/>
              </a:rPr>
              <a:t>en</a:t>
            </a:r>
            <a:r>
              <a:rPr lang="en-US" sz="1500" dirty="0">
                <a:solidFill>
                  <a:srgbClr val="000000"/>
                </a:solidFill>
                <a:latin typeface="Source Serif Pro"/>
              </a:rPr>
              <a:t> </a:t>
            </a:r>
            <a:r>
              <a:rPr lang="en-US" sz="1500" b="1" u="sng" dirty="0" err="1">
                <a:solidFill>
                  <a:srgbClr val="000000"/>
                </a:solidFill>
                <a:latin typeface="Source Serif Pro"/>
              </a:rPr>
              <a:t>ordre</a:t>
            </a:r>
            <a:r>
              <a:rPr lang="en-US" sz="1500" b="1" u="sng" dirty="0">
                <a:solidFill>
                  <a:srgbClr val="000000"/>
                </a:solidFill>
                <a:latin typeface="Source Serif Pro"/>
              </a:rPr>
              <a:t> </a:t>
            </a:r>
            <a:r>
              <a:rPr lang="en-US" sz="1500" b="1" u="sng" dirty="0" err="1">
                <a:solidFill>
                  <a:srgbClr val="000000"/>
                </a:solidFill>
                <a:latin typeface="Source Serif Pro"/>
              </a:rPr>
              <a:t>chronologique</a:t>
            </a:r>
            <a:r>
              <a:rPr lang="en-US" sz="1500" dirty="0">
                <a:solidFill>
                  <a:srgbClr val="000000"/>
                </a:solidFill>
                <a:latin typeface="Source Serif Pro"/>
              </a:rPr>
              <a:t>, </a:t>
            </a:r>
            <a:r>
              <a:rPr lang="en-US" sz="1500" dirty="0" err="1">
                <a:solidFill>
                  <a:srgbClr val="000000"/>
                </a:solidFill>
                <a:latin typeface="Source Serif Pro"/>
              </a:rPr>
              <a:t>cela</a:t>
            </a:r>
            <a:r>
              <a:rPr lang="en-US" sz="1500" dirty="0">
                <a:solidFill>
                  <a:srgbClr val="000000"/>
                </a:solidFill>
                <a:latin typeface="Source Serif Pro"/>
              </a:rPr>
              <a:t> </a:t>
            </a:r>
            <a:r>
              <a:rPr lang="en-US" sz="1500" dirty="0" err="1">
                <a:solidFill>
                  <a:srgbClr val="000000"/>
                </a:solidFill>
                <a:latin typeface="Source Serif Pro"/>
              </a:rPr>
              <a:t>signifique</a:t>
            </a:r>
            <a:r>
              <a:rPr lang="en-US" sz="1500" dirty="0">
                <a:solidFill>
                  <a:srgbClr val="000000"/>
                </a:solidFill>
                <a:latin typeface="Source Serif Pro"/>
              </a:rPr>
              <a:t> </a:t>
            </a:r>
            <a:r>
              <a:rPr lang="en-US" sz="1500" dirty="0" err="1">
                <a:solidFill>
                  <a:srgbClr val="000000"/>
                </a:solidFill>
                <a:latin typeface="Source Serif Pro"/>
              </a:rPr>
              <a:t>qu’ils</a:t>
            </a:r>
            <a:r>
              <a:rPr lang="en-US" sz="1500" dirty="0">
                <a:solidFill>
                  <a:srgbClr val="000000"/>
                </a:solidFill>
                <a:latin typeface="Source Serif Pro"/>
              </a:rPr>
              <a:t> </a:t>
            </a:r>
            <a:r>
              <a:rPr lang="en-US" sz="1500" dirty="0" err="1">
                <a:solidFill>
                  <a:srgbClr val="000000"/>
                </a:solidFill>
                <a:latin typeface="Source Serif Pro"/>
              </a:rPr>
              <a:t>sont</a:t>
            </a:r>
            <a:r>
              <a:rPr lang="en-US" sz="1500" dirty="0">
                <a:solidFill>
                  <a:srgbClr val="000000"/>
                </a:solidFill>
                <a:latin typeface="Source Serif Pro"/>
              </a:rPr>
              <a:t> </a:t>
            </a:r>
            <a:r>
              <a:rPr lang="en-US" sz="1500" dirty="0" err="1">
                <a:solidFill>
                  <a:srgbClr val="000000"/>
                </a:solidFill>
                <a:latin typeface="Source Serif Pro"/>
              </a:rPr>
              <a:t>présentés</a:t>
            </a:r>
            <a:r>
              <a:rPr lang="en-US" sz="1500" dirty="0">
                <a:solidFill>
                  <a:srgbClr val="000000"/>
                </a:solidFill>
                <a:latin typeface="Source Serif Pro"/>
              </a:rPr>
              <a:t> du plus ancient </a:t>
            </a:r>
            <a:r>
              <a:rPr lang="en-US" sz="1500" dirty="0" err="1">
                <a:solidFill>
                  <a:srgbClr val="000000"/>
                </a:solidFill>
                <a:latin typeface="Source Serif Pro"/>
              </a:rPr>
              <a:t>évènement</a:t>
            </a:r>
            <a:r>
              <a:rPr lang="en-US" sz="1500" dirty="0">
                <a:solidFill>
                  <a:srgbClr val="000000"/>
                </a:solidFill>
                <a:latin typeface="Source Serif Pro"/>
              </a:rPr>
              <a:t> au plus recent.</a:t>
            </a:r>
            <a:endParaRPr lang="en-US" sz="1500" b="1" u="sng" dirty="0">
              <a:solidFill>
                <a:srgbClr val="000000"/>
              </a:solidFill>
              <a:latin typeface="Source Serif Pro"/>
            </a:endParaRPr>
          </a:p>
        </p:txBody>
      </p:sp>
      <p:cxnSp>
        <p:nvCxnSpPr>
          <p:cNvPr id="107" name="Connecteur droit avec flèche 106">
            <a:extLst>
              <a:ext uri="{FF2B5EF4-FFF2-40B4-BE49-F238E27FC236}">
                <a16:creationId xmlns:a16="http://schemas.microsoft.com/office/drawing/2014/main" id="{7F3E8E74-368F-5EA1-7D65-59CA00BB30BA}"/>
              </a:ext>
            </a:extLst>
          </p:cNvPr>
          <p:cNvCxnSpPr>
            <a:cxnSpLocks/>
          </p:cNvCxnSpPr>
          <p:nvPr/>
        </p:nvCxnSpPr>
        <p:spPr>
          <a:xfrm>
            <a:off x="5656520" y="3125827"/>
            <a:ext cx="1761810" cy="574421"/>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109" name="Connecteur droit avec flèche 108">
            <a:extLst>
              <a:ext uri="{FF2B5EF4-FFF2-40B4-BE49-F238E27FC236}">
                <a16:creationId xmlns:a16="http://schemas.microsoft.com/office/drawing/2014/main" id="{C6DA969F-1612-D762-EE2B-D7DCD9DB180C}"/>
              </a:ext>
            </a:extLst>
          </p:cNvPr>
          <p:cNvCxnSpPr>
            <a:cxnSpLocks/>
          </p:cNvCxnSpPr>
          <p:nvPr/>
        </p:nvCxnSpPr>
        <p:spPr>
          <a:xfrm>
            <a:off x="7418330" y="3083605"/>
            <a:ext cx="0" cy="6772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Picture 2">
            <a:extLst>
              <a:ext uri="{FF2B5EF4-FFF2-40B4-BE49-F238E27FC236}">
                <a16:creationId xmlns:a16="http://schemas.microsoft.com/office/drawing/2014/main" id="{AEBECF0F-41B0-367B-E1A2-457A4650EF7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00546" y="141271"/>
            <a:ext cx="7639524" cy="805104"/>
          </a:xfrm>
          <a:prstGeom prst="rect">
            <a:avLst/>
          </a:prstGeom>
        </p:spPr>
      </p:pic>
      <p:pic>
        <p:nvPicPr>
          <p:cNvPr id="7" name="Picture 4">
            <a:extLst>
              <a:ext uri="{FF2B5EF4-FFF2-40B4-BE49-F238E27FC236}">
                <a16:creationId xmlns:a16="http://schemas.microsoft.com/office/drawing/2014/main" id="{0DBB983E-872A-B30C-C35F-3DA7BF27FAE3}"/>
              </a:ext>
            </a:extLst>
          </p:cNvPr>
          <p:cNvPicPr>
            <a:picLocks noChangeAspect="1"/>
          </p:cNvPicPr>
          <p:nvPr/>
        </p:nvPicPr>
        <p:blipFill>
          <a:blip r:embed="rId5"/>
          <a:srcRect/>
          <a:stretch>
            <a:fillRect/>
          </a:stretch>
        </p:blipFill>
        <p:spPr>
          <a:xfrm>
            <a:off x="7938952" y="102472"/>
            <a:ext cx="1156682" cy="1156682"/>
          </a:xfrm>
          <a:prstGeom prst="rect">
            <a:avLst/>
          </a:prstGeom>
        </p:spPr>
      </p:pic>
      <p:sp>
        <p:nvSpPr>
          <p:cNvPr id="30" name="TextBox 30"/>
          <p:cNvSpPr txBox="1"/>
          <p:nvPr/>
        </p:nvSpPr>
        <p:spPr>
          <a:xfrm>
            <a:off x="2769619" y="117972"/>
            <a:ext cx="3386482" cy="572273"/>
          </a:xfrm>
          <a:prstGeom prst="rect">
            <a:avLst/>
          </a:prstGeom>
        </p:spPr>
        <p:txBody>
          <a:bodyPr wrap="square" lIns="0" tIns="0" rIns="0" bIns="0" rtlCol="0" anchor="t">
            <a:spAutoFit/>
          </a:bodyPr>
          <a:lstStyle/>
          <a:p>
            <a:pPr algn="ctr">
              <a:lnSpc>
                <a:spcPts val="5198"/>
              </a:lnSpc>
            </a:pPr>
            <a:r>
              <a:rPr lang="en-US" sz="1875" dirty="0">
                <a:solidFill>
                  <a:srgbClr val="737373"/>
                </a:solidFill>
                <a:latin typeface="League Spartan"/>
              </a:rPr>
              <a:t>Les techniques </a:t>
            </a:r>
            <a:r>
              <a:rPr lang="en-US" sz="1875" dirty="0" err="1">
                <a:solidFill>
                  <a:srgbClr val="737373"/>
                </a:solidFill>
                <a:latin typeface="League Spartan"/>
              </a:rPr>
              <a:t>en</a:t>
            </a:r>
            <a:r>
              <a:rPr lang="en-US" sz="1875" dirty="0">
                <a:solidFill>
                  <a:srgbClr val="737373"/>
                </a:solidFill>
                <a:latin typeface="League Spartan"/>
              </a:rPr>
              <a:t> </a:t>
            </a:r>
            <a:r>
              <a:rPr lang="en-US" sz="1875" dirty="0" err="1">
                <a:solidFill>
                  <a:srgbClr val="737373"/>
                </a:solidFill>
                <a:latin typeface="League Spartan"/>
              </a:rPr>
              <a:t>histoire</a:t>
            </a:r>
            <a:endParaRPr lang="en-US" sz="1875" dirty="0">
              <a:solidFill>
                <a:srgbClr val="737373"/>
              </a:solidFill>
              <a:latin typeface="League Spartan"/>
            </a:endParaRPr>
          </a:p>
        </p:txBody>
      </p:sp>
      <p:sp>
        <p:nvSpPr>
          <p:cNvPr id="5" name="Ellipse 4">
            <a:extLst>
              <a:ext uri="{FF2B5EF4-FFF2-40B4-BE49-F238E27FC236}">
                <a16:creationId xmlns:a16="http://schemas.microsoft.com/office/drawing/2014/main" id="{AB794511-5C2D-497E-8199-B2426C955D9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6</a:t>
            </a:r>
          </a:p>
        </p:txBody>
      </p:sp>
      <p:pic>
        <p:nvPicPr>
          <p:cNvPr id="4" name="Image 3">
            <a:extLst>
              <a:ext uri="{FF2B5EF4-FFF2-40B4-BE49-F238E27FC236}">
                <a16:creationId xmlns:a16="http://schemas.microsoft.com/office/drawing/2014/main" id="{3FE4BD07-8B8D-7EFB-07E4-6CCE072047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02" y="2469066"/>
            <a:ext cx="9025437" cy="1157712"/>
          </a:xfrm>
          <a:prstGeom prst="rect">
            <a:avLst/>
          </a:prstGeom>
        </p:spPr>
      </p:pic>
      <p:cxnSp>
        <p:nvCxnSpPr>
          <p:cNvPr id="9" name="Connecteur droit avec flèche 8">
            <a:extLst>
              <a:ext uri="{FF2B5EF4-FFF2-40B4-BE49-F238E27FC236}">
                <a16:creationId xmlns:a16="http://schemas.microsoft.com/office/drawing/2014/main" id="{882FBACA-2870-2DD2-8382-87CFC7F46A5D}"/>
              </a:ext>
            </a:extLst>
          </p:cNvPr>
          <p:cNvCxnSpPr/>
          <p:nvPr/>
        </p:nvCxnSpPr>
        <p:spPr>
          <a:xfrm>
            <a:off x="1135845" y="3168475"/>
            <a:ext cx="0" cy="8369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3698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32" name="TextBox 32"/>
          <p:cNvSpPr txBox="1"/>
          <p:nvPr/>
        </p:nvSpPr>
        <p:spPr>
          <a:xfrm>
            <a:off x="3333130" y="997333"/>
            <a:ext cx="2719939" cy="384721"/>
          </a:xfrm>
          <a:prstGeom prst="rect">
            <a:avLst/>
          </a:prstGeom>
        </p:spPr>
        <p:txBody>
          <a:bodyPr wrap="square" lIns="0" tIns="0" rIns="0" bIns="0" rtlCol="0" anchor="t">
            <a:spAutoFit/>
          </a:bodyPr>
          <a:lstStyle/>
          <a:p>
            <a:pPr algn="ctr">
              <a:lnSpc>
                <a:spcPts val="3149"/>
              </a:lnSpc>
            </a:pPr>
            <a:r>
              <a:rPr lang="en-US" sz="2249" dirty="0">
                <a:solidFill>
                  <a:srgbClr val="000000"/>
                </a:solidFill>
                <a:latin typeface="League Spartan"/>
              </a:rPr>
              <a:t>La </a:t>
            </a:r>
            <a:r>
              <a:rPr lang="en-US" sz="2249" dirty="0" err="1">
                <a:solidFill>
                  <a:srgbClr val="000000"/>
                </a:solidFill>
                <a:latin typeface="League Spartan"/>
              </a:rPr>
              <a:t>ligne</a:t>
            </a:r>
            <a:r>
              <a:rPr lang="en-US" sz="2249" dirty="0">
                <a:solidFill>
                  <a:srgbClr val="000000"/>
                </a:solidFill>
                <a:latin typeface="League Spartan"/>
              </a:rPr>
              <a:t> du temps</a:t>
            </a:r>
          </a:p>
        </p:txBody>
      </p:sp>
      <p:sp>
        <p:nvSpPr>
          <p:cNvPr id="43" name="TextBox 43"/>
          <p:cNvSpPr txBox="1"/>
          <p:nvPr/>
        </p:nvSpPr>
        <p:spPr>
          <a:xfrm>
            <a:off x="2027958" y="3953219"/>
            <a:ext cx="5322494" cy="230704"/>
          </a:xfrm>
          <a:prstGeom prst="rect">
            <a:avLst/>
          </a:prstGeom>
        </p:spPr>
        <p:txBody>
          <a:bodyPr wrap="square" lIns="0" tIns="0" rIns="0" bIns="0" rtlCol="0" anchor="t">
            <a:spAutoFit/>
          </a:bodyPr>
          <a:lstStyle/>
          <a:p>
            <a:r>
              <a:rPr lang="en-US" sz="1499" dirty="0">
                <a:solidFill>
                  <a:srgbClr val="000000"/>
                </a:solidFill>
                <a:latin typeface="Source Serif Pro"/>
              </a:rPr>
              <a:t>Title : </a:t>
            </a:r>
            <a:r>
              <a:rPr lang="en-US" sz="1499" dirty="0">
                <a:latin typeface="Source Serif Pro"/>
              </a:rPr>
              <a:t>______________________________________________</a:t>
            </a:r>
          </a:p>
        </p:txBody>
      </p:sp>
      <p:pic>
        <p:nvPicPr>
          <p:cNvPr id="91" name="Image 90">
            <a:extLst>
              <a:ext uri="{FF2B5EF4-FFF2-40B4-BE49-F238E27FC236}">
                <a16:creationId xmlns:a16="http://schemas.microsoft.com/office/drawing/2014/main" id="{AADB9570-048E-F52B-9357-2DBB2BB453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5646" y="3103184"/>
            <a:ext cx="675700" cy="487531"/>
          </a:xfrm>
          <a:prstGeom prst="rect">
            <a:avLst/>
          </a:prstGeom>
        </p:spPr>
      </p:pic>
      <p:sp>
        <p:nvSpPr>
          <p:cNvPr id="72" name="TextBox 13">
            <a:extLst>
              <a:ext uri="{FF2B5EF4-FFF2-40B4-BE49-F238E27FC236}">
                <a16:creationId xmlns:a16="http://schemas.microsoft.com/office/drawing/2014/main" id="{784595F6-65E4-CECE-851E-1EB83114596F}"/>
              </a:ext>
            </a:extLst>
          </p:cNvPr>
          <p:cNvSpPr txBox="1"/>
          <p:nvPr/>
        </p:nvSpPr>
        <p:spPr>
          <a:xfrm>
            <a:off x="1197782" y="1470192"/>
            <a:ext cx="6748443" cy="1598130"/>
          </a:xfrm>
          <a:prstGeom prst="rect">
            <a:avLst/>
          </a:prstGeom>
          <a:solidFill>
            <a:schemeClr val="tx2">
              <a:lumMod val="20000"/>
              <a:lumOff val="80000"/>
            </a:schemeClr>
          </a:solidFill>
        </p:spPr>
        <p:txBody>
          <a:bodyPr wrap="square" lIns="0" tIns="0" rIns="0" bIns="0" rtlCol="0" anchor="t">
            <a:spAutoFit/>
          </a:bodyPr>
          <a:lstStyle/>
          <a:p>
            <a:pPr marL="321465" indent="-321465" algn="ctr">
              <a:lnSpc>
                <a:spcPts val="2099"/>
              </a:lnSpc>
              <a:buAutoNum type="arabicPeriod"/>
            </a:pPr>
            <a:r>
              <a:rPr lang="en-US" sz="1500" dirty="0" err="1">
                <a:solidFill>
                  <a:srgbClr val="000000"/>
                </a:solidFill>
                <a:latin typeface="Open Sans Light"/>
              </a:rPr>
              <a:t>Découpe</a:t>
            </a:r>
            <a:r>
              <a:rPr lang="en-US" sz="1500" dirty="0">
                <a:solidFill>
                  <a:srgbClr val="000000"/>
                </a:solidFill>
                <a:latin typeface="Open Sans Light"/>
              </a:rPr>
              <a:t> les </a:t>
            </a:r>
            <a:r>
              <a:rPr lang="en-US" sz="1500" dirty="0" err="1">
                <a:solidFill>
                  <a:srgbClr val="000000"/>
                </a:solidFill>
                <a:latin typeface="Open Sans Light"/>
              </a:rPr>
              <a:t>évènements</a:t>
            </a:r>
            <a:r>
              <a:rPr lang="en-US" sz="1500" dirty="0">
                <a:solidFill>
                  <a:srgbClr val="000000"/>
                </a:solidFill>
                <a:latin typeface="Open Sans Light"/>
              </a:rPr>
              <a:t> de la </a:t>
            </a:r>
            <a:r>
              <a:rPr lang="en-US" sz="1500" dirty="0" err="1">
                <a:solidFill>
                  <a:srgbClr val="000000"/>
                </a:solidFill>
                <a:latin typeface="Open Sans Light"/>
              </a:rPr>
              <a:t>ligne</a:t>
            </a:r>
            <a:r>
              <a:rPr lang="en-US" sz="1500" dirty="0">
                <a:solidFill>
                  <a:srgbClr val="000000"/>
                </a:solidFill>
                <a:latin typeface="Open Sans Light"/>
              </a:rPr>
              <a:t> du temps</a:t>
            </a:r>
          </a:p>
          <a:p>
            <a:pPr marL="321465" indent="-321465" algn="ctr">
              <a:lnSpc>
                <a:spcPts val="2099"/>
              </a:lnSpc>
              <a:buAutoNum type="arabicPeriod"/>
            </a:pPr>
            <a:r>
              <a:rPr lang="en-US" sz="1500" dirty="0">
                <a:solidFill>
                  <a:srgbClr val="000000"/>
                </a:solidFill>
                <a:latin typeface="Open Sans Light"/>
              </a:rPr>
              <a:t>Place les </a:t>
            </a:r>
            <a:r>
              <a:rPr lang="en-US" sz="1500" dirty="0" err="1">
                <a:solidFill>
                  <a:srgbClr val="000000"/>
                </a:solidFill>
                <a:latin typeface="Open Sans Light"/>
              </a:rPr>
              <a:t>évènements</a:t>
            </a:r>
            <a:r>
              <a:rPr lang="en-US" sz="1500" dirty="0">
                <a:solidFill>
                  <a:srgbClr val="000000"/>
                </a:solidFill>
                <a:latin typeface="Open Sans Light"/>
              </a:rPr>
              <a:t> </a:t>
            </a:r>
            <a:r>
              <a:rPr lang="en-US" sz="1500" dirty="0" err="1">
                <a:solidFill>
                  <a:srgbClr val="000000"/>
                </a:solidFill>
                <a:latin typeface="Open Sans Light"/>
              </a:rPr>
              <a:t>en</a:t>
            </a:r>
            <a:r>
              <a:rPr lang="en-US" sz="1500" dirty="0">
                <a:solidFill>
                  <a:srgbClr val="000000"/>
                </a:solidFill>
                <a:latin typeface="Open Sans Light"/>
              </a:rPr>
              <a:t> </a:t>
            </a:r>
            <a:r>
              <a:rPr lang="en-US" sz="1500" dirty="0" err="1">
                <a:solidFill>
                  <a:srgbClr val="000000"/>
                </a:solidFill>
                <a:latin typeface="Open Sans Light"/>
              </a:rPr>
              <a:t>ordre</a:t>
            </a:r>
            <a:r>
              <a:rPr lang="en-US" sz="1500" dirty="0">
                <a:solidFill>
                  <a:srgbClr val="000000"/>
                </a:solidFill>
                <a:latin typeface="Open Sans Light"/>
              </a:rPr>
              <a:t> </a:t>
            </a:r>
            <a:r>
              <a:rPr lang="en-US" sz="1500" dirty="0" err="1">
                <a:solidFill>
                  <a:srgbClr val="000000"/>
                </a:solidFill>
                <a:latin typeface="Open Sans Light"/>
              </a:rPr>
              <a:t>chronologique</a:t>
            </a:r>
            <a:endParaRPr lang="en-US" sz="1500" dirty="0">
              <a:solidFill>
                <a:srgbClr val="000000"/>
              </a:solidFill>
              <a:latin typeface="Open Sans Light"/>
            </a:endParaRPr>
          </a:p>
          <a:p>
            <a:pPr marL="321465" indent="-321465" algn="ctr">
              <a:lnSpc>
                <a:spcPts val="2099"/>
              </a:lnSpc>
              <a:buAutoNum type="arabicPeriod"/>
            </a:pPr>
            <a:r>
              <a:rPr lang="en-US" sz="1500" dirty="0">
                <a:solidFill>
                  <a:srgbClr val="000000"/>
                </a:solidFill>
                <a:latin typeface="Open Sans Light"/>
              </a:rPr>
              <a:t>Colle </a:t>
            </a:r>
            <a:r>
              <a:rPr lang="en-US" sz="1500" dirty="0" err="1">
                <a:solidFill>
                  <a:srgbClr val="000000"/>
                </a:solidFill>
                <a:latin typeface="Open Sans Light"/>
              </a:rPr>
              <a:t>chaque</a:t>
            </a:r>
            <a:r>
              <a:rPr lang="en-US" sz="1500" dirty="0">
                <a:solidFill>
                  <a:srgbClr val="000000"/>
                </a:solidFill>
                <a:latin typeface="Open Sans Light"/>
              </a:rPr>
              <a:t> </a:t>
            </a:r>
            <a:r>
              <a:rPr lang="en-US" sz="1500" dirty="0" err="1">
                <a:solidFill>
                  <a:srgbClr val="000000"/>
                </a:solidFill>
                <a:latin typeface="Open Sans Light"/>
              </a:rPr>
              <a:t>évènement</a:t>
            </a:r>
            <a:r>
              <a:rPr lang="en-US" sz="1500" dirty="0">
                <a:solidFill>
                  <a:srgbClr val="000000"/>
                </a:solidFill>
                <a:latin typeface="Open Sans Light"/>
              </a:rPr>
              <a:t> au-dessus de </a:t>
            </a:r>
            <a:r>
              <a:rPr lang="en-US" sz="1500" dirty="0" err="1">
                <a:solidFill>
                  <a:srgbClr val="000000"/>
                </a:solidFill>
                <a:latin typeface="Open Sans Light"/>
              </a:rPr>
              <a:t>l’année</a:t>
            </a:r>
            <a:endParaRPr lang="en-US" sz="1500" dirty="0">
              <a:solidFill>
                <a:srgbClr val="000000"/>
              </a:solidFill>
              <a:latin typeface="Open Sans Light"/>
            </a:endParaRPr>
          </a:p>
          <a:p>
            <a:pPr algn="ctr">
              <a:lnSpc>
                <a:spcPts val="2099"/>
              </a:lnSpc>
            </a:pPr>
            <a:r>
              <a:rPr lang="en-US" sz="1500" dirty="0" err="1">
                <a:solidFill>
                  <a:srgbClr val="000000"/>
                </a:solidFill>
                <a:latin typeface="Open Sans Light"/>
              </a:rPr>
              <a:t>correspondant</a:t>
            </a:r>
            <a:r>
              <a:rPr lang="en-US" sz="1500" dirty="0">
                <a:solidFill>
                  <a:srgbClr val="000000"/>
                </a:solidFill>
                <a:latin typeface="Open Sans Light"/>
              </a:rPr>
              <a:t> </a:t>
            </a:r>
            <a:r>
              <a:rPr lang="en-US" sz="1500" dirty="0" err="1">
                <a:solidFill>
                  <a:srgbClr val="000000"/>
                </a:solidFill>
                <a:latin typeface="Open Sans Light"/>
              </a:rPr>
              <a:t>à</a:t>
            </a:r>
            <a:r>
              <a:rPr lang="en-US" sz="1500" dirty="0">
                <a:solidFill>
                  <a:srgbClr val="000000"/>
                </a:solidFill>
                <a:latin typeface="Open Sans Light"/>
              </a:rPr>
              <a:t> </a:t>
            </a:r>
            <a:r>
              <a:rPr lang="en-US" sz="1500" dirty="0" err="1">
                <a:solidFill>
                  <a:srgbClr val="000000"/>
                </a:solidFill>
                <a:latin typeface="Open Sans Light"/>
              </a:rPr>
              <a:t>l’évènement</a:t>
            </a:r>
            <a:endParaRPr lang="en-US" sz="1500" dirty="0">
              <a:solidFill>
                <a:srgbClr val="000000"/>
              </a:solidFill>
              <a:latin typeface="Open Sans Light"/>
            </a:endParaRPr>
          </a:p>
          <a:p>
            <a:pPr marL="321465" indent="-321465" algn="ctr">
              <a:lnSpc>
                <a:spcPts val="2099"/>
              </a:lnSpc>
              <a:buAutoNum type="arabicPeriod"/>
            </a:pPr>
            <a:r>
              <a:rPr lang="en-US" sz="1500" dirty="0">
                <a:solidFill>
                  <a:srgbClr val="000000"/>
                </a:solidFill>
                <a:latin typeface="Open Sans Light"/>
              </a:rPr>
              <a:t>Donne un </a:t>
            </a:r>
            <a:r>
              <a:rPr lang="en-US" sz="1500" dirty="0" err="1">
                <a:solidFill>
                  <a:srgbClr val="000000"/>
                </a:solidFill>
                <a:latin typeface="Open Sans Light"/>
              </a:rPr>
              <a:t>titre</a:t>
            </a:r>
            <a:r>
              <a:rPr lang="en-US" sz="1500" dirty="0">
                <a:solidFill>
                  <a:srgbClr val="000000"/>
                </a:solidFill>
                <a:latin typeface="Open Sans Light"/>
              </a:rPr>
              <a:t> </a:t>
            </a:r>
            <a:r>
              <a:rPr lang="en-US" sz="1500" dirty="0" err="1">
                <a:solidFill>
                  <a:srgbClr val="000000"/>
                </a:solidFill>
                <a:latin typeface="Open Sans Light"/>
              </a:rPr>
              <a:t>à</a:t>
            </a:r>
            <a:r>
              <a:rPr lang="en-US" sz="1500" dirty="0">
                <a:solidFill>
                  <a:srgbClr val="000000"/>
                </a:solidFill>
                <a:latin typeface="Open Sans Light"/>
              </a:rPr>
              <a:t> ta </a:t>
            </a:r>
            <a:r>
              <a:rPr lang="en-US" sz="1500" dirty="0" err="1">
                <a:solidFill>
                  <a:srgbClr val="000000"/>
                </a:solidFill>
                <a:latin typeface="Open Sans Light"/>
              </a:rPr>
              <a:t>ligne</a:t>
            </a:r>
            <a:r>
              <a:rPr lang="en-US" sz="1500" dirty="0">
                <a:solidFill>
                  <a:srgbClr val="000000"/>
                </a:solidFill>
                <a:latin typeface="Open Sans Light"/>
              </a:rPr>
              <a:t> du temps!</a:t>
            </a:r>
            <a:br>
              <a:rPr lang="en-US" sz="1500" dirty="0">
                <a:solidFill>
                  <a:srgbClr val="000000"/>
                </a:solidFill>
                <a:latin typeface="Open Sans Light"/>
              </a:rPr>
            </a:br>
            <a:endParaRPr lang="en-US" sz="1500" dirty="0">
              <a:solidFill>
                <a:srgbClr val="000000"/>
              </a:solidFill>
              <a:latin typeface="Open Sans Light"/>
            </a:endParaRPr>
          </a:p>
        </p:txBody>
      </p:sp>
      <p:sp>
        <p:nvSpPr>
          <p:cNvPr id="85" name="ZoneTexte 84">
            <a:extLst>
              <a:ext uri="{FF2B5EF4-FFF2-40B4-BE49-F238E27FC236}">
                <a16:creationId xmlns:a16="http://schemas.microsoft.com/office/drawing/2014/main" id="{02EDAC17-1DB9-8CED-8CA3-313214D5FD72}"/>
              </a:ext>
            </a:extLst>
          </p:cNvPr>
          <p:cNvSpPr txBox="1"/>
          <p:nvPr/>
        </p:nvSpPr>
        <p:spPr>
          <a:xfrm>
            <a:off x="2091346" y="3177481"/>
            <a:ext cx="983123" cy="438582"/>
          </a:xfrm>
          <a:prstGeom prst="rect">
            <a:avLst/>
          </a:prstGeom>
          <a:noFill/>
          <a:ln w="25400">
            <a:solidFill>
              <a:schemeClr val="accent1"/>
            </a:solidFill>
            <a:prstDash val="dash"/>
          </a:ln>
        </p:spPr>
        <p:txBody>
          <a:bodyPr wrap="square" rtlCol="0">
            <a:spAutoFit/>
          </a:bodyPr>
          <a:lstStyle/>
          <a:p>
            <a:pPr algn="ctr"/>
            <a:r>
              <a:rPr lang="fr-CA" sz="1125" dirty="0"/>
              <a:t>Mon anniversaire</a:t>
            </a:r>
          </a:p>
        </p:txBody>
      </p:sp>
      <p:sp>
        <p:nvSpPr>
          <p:cNvPr id="86" name="ZoneTexte 85">
            <a:extLst>
              <a:ext uri="{FF2B5EF4-FFF2-40B4-BE49-F238E27FC236}">
                <a16:creationId xmlns:a16="http://schemas.microsoft.com/office/drawing/2014/main" id="{BA1CE80F-497C-5016-05FC-B042408D6373}"/>
              </a:ext>
            </a:extLst>
          </p:cNvPr>
          <p:cNvSpPr txBox="1"/>
          <p:nvPr/>
        </p:nvSpPr>
        <p:spPr>
          <a:xfrm>
            <a:off x="4956720" y="3177481"/>
            <a:ext cx="983123" cy="438582"/>
          </a:xfrm>
          <a:prstGeom prst="rect">
            <a:avLst/>
          </a:prstGeom>
          <a:noFill/>
          <a:ln w="25400">
            <a:solidFill>
              <a:schemeClr val="accent1"/>
            </a:solidFill>
            <a:prstDash val="dash"/>
          </a:ln>
        </p:spPr>
        <p:txBody>
          <a:bodyPr wrap="square" rtlCol="0">
            <a:spAutoFit/>
          </a:bodyPr>
          <a:lstStyle/>
          <a:p>
            <a:pPr algn="ctr"/>
            <a:r>
              <a:rPr lang="fr-CA" sz="1125" dirty="0"/>
              <a:t>Mes premiers pas</a:t>
            </a:r>
          </a:p>
        </p:txBody>
      </p:sp>
      <p:sp>
        <p:nvSpPr>
          <p:cNvPr id="88" name="ZoneTexte 87">
            <a:extLst>
              <a:ext uri="{FF2B5EF4-FFF2-40B4-BE49-F238E27FC236}">
                <a16:creationId xmlns:a16="http://schemas.microsoft.com/office/drawing/2014/main" id="{17BA5FBE-68CA-4D0A-D676-AA7DE5BACB1A}"/>
              </a:ext>
            </a:extLst>
          </p:cNvPr>
          <p:cNvSpPr txBox="1"/>
          <p:nvPr/>
        </p:nvSpPr>
        <p:spPr>
          <a:xfrm>
            <a:off x="3196446" y="3177481"/>
            <a:ext cx="1492759" cy="438582"/>
          </a:xfrm>
          <a:prstGeom prst="rect">
            <a:avLst/>
          </a:prstGeom>
          <a:noFill/>
          <a:ln w="25400">
            <a:solidFill>
              <a:schemeClr val="accent1"/>
            </a:solidFill>
            <a:prstDash val="dash"/>
          </a:ln>
        </p:spPr>
        <p:txBody>
          <a:bodyPr wrap="square" rtlCol="0">
            <a:spAutoFit/>
          </a:bodyPr>
          <a:lstStyle/>
          <a:p>
            <a:pPr algn="ctr"/>
            <a:r>
              <a:rPr lang="fr-CA" sz="1125" dirty="0"/>
              <a:t>Ma première année à l’école</a:t>
            </a:r>
          </a:p>
        </p:txBody>
      </p:sp>
      <p:sp>
        <p:nvSpPr>
          <p:cNvPr id="89" name="ZoneTexte 88">
            <a:extLst>
              <a:ext uri="{FF2B5EF4-FFF2-40B4-BE49-F238E27FC236}">
                <a16:creationId xmlns:a16="http://schemas.microsoft.com/office/drawing/2014/main" id="{73D4E880-1B39-621F-D4E3-15A611AE75E3}"/>
              </a:ext>
            </a:extLst>
          </p:cNvPr>
          <p:cNvSpPr txBox="1"/>
          <p:nvPr/>
        </p:nvSpPr>
        <p:spPr>
          <a:xfrm>
            <a:off x="6207349" y="3177481"/>
            <a:ext cx="1603151" cy="438582"/>
          </a:xfrm>
          <a:prstGeom prst="rect">
            <a:avLst/>
          </a:prstGeom>
          <a:noFill/>
          <a:ln w="25400">
            <a:solidFill>
              <a:schemeClr val="accent1"/>
            </a:solidFill>
            <a:prstDash val="dash"/>
          </a:ln>
        </p:spPr>
        <p:txBody>
          <a:bodyPr wrap="square" rtlCol="0">
            <a:spAutoFit/>
          </a:bodyPr>
          <a:lstStyle/>
          <a:p>
            <a:pPr algn="ctr"/>
            <a:r>
              <a:rPr lang="fr-CA" sz="1125" dirty="0"/>
              <a:t>L’anniversaire d’un de mes frères ou </a:t>
            </a:r>
            <a:r>
              <a:rPr lang="fr-CA" sz="1125" dirty="0" err="1"/>
              <a:t>soeurs</a:t>
            </a:r>
            <a:endParaRPr lang="fr-CA" sz="1125" dirty="0"/>
          </a:p>
        </p:txBody>
      </p:sp>
      <p:sp>
        <p:nvSpPr>
          <p:cNvPr id="93" name="Explosion 1 92">
            <a:extLst>
              <a:ext uri="{FF2B5EF4-FFF2-40B4-BE49-F238E27FC236}">
                <a16:creationId xmlns:a16="http://schemas.microsoft.com/office/drawing/2014/main" id="{5D164DD4-EACA-6369-D7BB-E7ABE92E03A5}"/>
              </a:ext>
            </a:extLst>
          </p:cNvPr>
          <p:cNvSpPr/>
          <p:nvPr/>
        </p:nvSpPr>
        <p:spPr>
          <a:xfrm>
            <a:off x="144982" y="927415"/>
            <a:ext cx="2153571" cy="1952642"/>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lIns="85725" tIns="42863" rIns="85725" bIns="42863" rtlCol="0" anchor="ctr"/>
          <a:lstStyle/>
          <a:p>
            <a:pPr algn="ctr"/>
            <a:r>
              <a:rPr lang="en-US" sz="1500" b="1" dirty="0" err="1">
                <a:solidFill>
                  <a:srgbClr val="000000"/>
                </a:solidFill>
                <a:latin typeface="Open Sans Light"/>
                <a:ea typeface="Open Sans Light"/>
                <a:cs typeface="Open Sans Light"/>
              </a:rPr>
              <a:t>Fais</a:t>
            </a:r>
            <a:r>
              <a:rPr lang="en-US" sz="1500" b="1" dirty="0">
                <a:solidFill>
                  <a:srgbClr val="000000"/>
                </a:solidFill>
                <a:latin typeface="Open Sans Light"/>
                <a:ea typeface="Open Sans Light"/>
                <a:cs typeface="Open Sans Light"/>
              </a:rPr>
              <a:t> </a:t>
            </a:r>
            <a:r>
              <a:rPr lang="en-US" sz="1500" b="1" dirty="0" err="1">
                <a:solidFill>
                  <a:srgbClr val="000000"/>
                </a:solidFill>
                <a:latin typeface="Open Sans Light"/>
                <a:ea typeface="Open Sans Light"/>
                <a:cs typeface="Open Sans Light"/>
              </a:rPr>
              <a:t>une</a:t>
            </a:r>
            <a:r>
              <a:rPr lang="en-US" sz="1500" b="1" dirty="0">
                <a:solidFill>
                  <a:srgbClr val="000000"/>
                </a:solidFill>
                <a:latin typeface="Open Sans Light"/>
                <a:ea typeface="Open Sans Light"/>
                <a:cs typeface="Open Sans Light"/>
              </a:rPr>
              <a:t> </a:t>
            </a:r>
            <a:r>
              <a:rPr lang="en-US" sz="1500" b="1" dirty="0" err="1">
                <a:solidFill>
                  <a:srgbClr val="000000"/>
                </a:solidFill>
                <a:latin typeface="Open Sans Light"/>
                <a:ea typeface="Open Sans Light"/>
                <a:cs typeface="Open Sans Light"/>
              </a:rPr>
              <a:t>ligne</a:t>
            </a:r>
            <a:r>
              <a:rPr lang="en-US" sz="1500" b="1" dirty="0">
                <a:solidFill>
                  <a:srgbClr val="000000"/>
                </a:solidFill>
                <a:latin typeface="Open Sans Light"/>
                <a:ea typeface="Open Sans Light"/>
                <a:cs typeface="Open Sans Light"/>
              </a:rPr>
              <a:t> du temps sur ta vie!</a:t>
            </a:r>
            <a:endParaRPr lang="fr-CA" sz="1500" dirty="0"/>
          </a:p>
        </p:txBody>
      </p:sp>
      <p:pic>
        <p:nvPicPr>
          <p:cNvPr id="101" name="Image 100">
            <a:extLst>
              <a:ext uri="{FF2B5EF4-FFF2-40B4-BE49-F238E27FC236}">
                <a16:creationId xmlns:a16="http://schemas.microsoft.com/office/drawing/2014/main" id="{E5CDAE2C-077B-7B49-7681-C6838F48F6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136" y="4500960"/>
            <a:ext cx="8079729" cy="1019250"/>
          </a:xfrm>
          <a:prstGeom prst="rect">
            <a:avLst/>
          </a:prstGeom>
        </p:spPr>
      </p:pic>
      <p:sp>
        <p:nvSpPr>
          <p:cNvPr id="102" name="TextBox 34">
            <a:extLst>
              <a:ext uri="{FF2B5EF4-FFF2-40B4-BE49-F238E27FC236}">
                <a16:creationId xmlns:a16="http://schemas.microsoft.com/office/drawing/2014/main" id="{EA90676D-CCD2-BCEB-2E97-2C6985AE92C0}"/>
              </a:ext>
            </a:extLst>
          </p:cNvPr>
          <p:cNvSpPr txBox="1"/>
          <p:nvPr/>
        </p:nvSpPr>
        <p:spPr>
          <a:xfrm>
            <a:off x="1718654" y="6524105"/>
            <a:ext cx="3228954" cy="230832"/>
          </a:xfrm>
          <a:prstGeom prst="rect">
            <a:avLst/>
          </a:prstGeom>
          <a:solidFill>
            <a:schemeClr val="tx2">
              <a:lumMod val="20000"/>
              <a:lumOff val="80000"/>
            </a:schemeClr>
          </a:solidFill>
        </p:spPr>
        <p:txBody>
          <a:bodyPr wrap="square" lIns="0" tIns="0" rIns="0" bIns="0" rtlCol="0" anchor="t">
            <a:spAutoFit/>
          </a:bodyPr>
          <a:lstStyle/>
          <a:p>
            <a:r>
              <a:rPr lang="en-US" sz="1500" b="1">
                <a:solidFill>
                  <a:srgbClr val="000000"/>
                </a:solidFill>
                <a:latin typeface="Source Serif Pro"/>
              </a:rPr>
              <a:t>Scale</a:t>
            </a:r>
            <a:r>
              <a:rPr lang="en-US" sz="1500">
                <a:solidFill>
                  <a:srgbClr val="000000"/>
                </a:solidFill>
                <a:latin typeface="Source Serif Pro"/>
              </a:rPr>
              <a:t> : each line represents 1 year</a:t>
            </a:r>
          </a:p>
        </p:txBody>
      </p:sp>
      <p:pic>
        <p:nvPicPr>
          <p:cNvPr id="104" name="Graphique 103" descr="Information avec un remplissage uni">
            <a:extLst>
              <a:ext uri="{FF2B5EF4-FFF2-40B4-BE49-F238E27FC236}">
                <a16:creationId xmlns:a16="http://schemas.microsoft.com/office/drawing/2014/main" id="{82E98CFB-7056-9BBC-2E97-91D37CB0D7C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87863" y="6429375"/>
            <a:ext cx="428625" cy="428625"/>
          </a:xfrm>
          <a:prstGeom prst="rect">
            <a:avLst/>
          </a:prstGeom>
        </p:spPr>
      </p:pic>
      <p:pic>
        <p:nvPicPr>
          <p:cNvPr id="5" name="Picture 2">
            <a:extLst>
              <a:ext uri="{FF2B5EF4-FFF2-40B4-BE49-F238E27FC236}">
                <a16:creationId xmlns:a16="http://schemas.microsoft.com/office/drawing/2014/main" id="{0B86CFE7-E227-3AE3-204E-8A60FA6A7A6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00546" y="141271"/>
            <a:ext cx="7639524" cy="805104"/>
          </a:xfrm>
          <a:prstGeom prst="rect">
            <a:avLst/>
          </a:prstGeom>
        </p:spPr>
      </p:pic>
      <p:pic>
        <p:nvPicPr>
          <p:cNvPr id="6" name="Picture 4">
            <a:extLst>
              <a:ext uri="{FF2B5EF4-FFF2-40B4-BE49-F238E27FC236}">
                <a16:creationId xmlns:a16="http://schemas.microsoft.com/office/drawing/2014/main" id="{B7C08452-EFA8-EDC5-EFB3-B2F8443E09C0}"/>
              </a:ext>
            </a:extLst>
          </p:cNvPr>
          <p:cNvPicPr>
            <a:picLocks noChangeAspect="1"/>
          </p:cNvPicPr>
          <p:nvPr/>
        </p:nvPicPr>
        <p:blipFill>
          <a:blip r:embed="rId9"/>
          <a:srcRect/>
          <a:stretch>
            <a:fillRect/>
          </a:stretch>
        </p:blipFill>
        <p:spPr>
          <a:xfrm>
            <a:off x="7938952" y="102472"/>
            <a:ext cx="1156682" cy="1156682"/>
          </a:xfrm>
          <a:prstGeom prst="rect">
            <a:avLst/>
          </a:prstGeom>
        </p:spPr>
      </p:pic>
      <p:sp>
        <p:nvSpPr>
          <p:cNvPr id="7" name="TextBox 30">
            <a:extLst>
              <a:ext uri="{FF2B5EF4-FFF2-40B4-BE49-F238E27FC236}">
                <a16:creationId xmlns:a16="http://schemas.microsoft.com/office/drawing/2014/main" id="{84FA2161-D8DB-63B4-55AF-8AC96C6E35F8}"/>
              </a:ext>
            </a:extLst>
          </p:cNvPr>
          <p:cNvSpPr txBox="1"/>
          <p:nvPr/>
        </p:nvSpPr>
        <p:spPr>
          <a:xfrm>
            <a:off x="2769619" y="117972"/>
            <a:ext cx="3283450" cy="572273"/>
          </a:xfrm>
          <a:prstGeom prst="rect">
            <a:avLst/>
          </a:prstGeom>
        </p:spPr>
        <p:txBody>
          <a:bodyPr wrap="square" lIns="0" tIns="0" rIns="0" bIns="0" rtlCol="0" anchor="t">
            <a:spAutoFit/>
          </a:bodyPr>
          <a:lstStyle/>
          <a:p>
            <a:pPr algn="ctr">
              <a:lnSpc>
                <a:spcPts val="5198"/>
              </a:lnSpc>
            </a:pPr>
            <a:r>
              <a:rPr lang="en-US" sz="1875" dirty="0">
                <a:solidFill>
                  <a:srgbClr val="737373"/>
                </a:solidFill>
                <a:latin typeface="League Spartan"/>
              </a:rPr>
              <a:t>Les techniques </a:t>
            </a:r>
            <a:r>
              <a:rPr lang="en-US" sz="1875" dirty="0" err="1">
                <a:solidFill>
                  <a:srgbClr val="737373"/>
                </a:solidFill>
                <a:latin typeface="League Spartan"/>
              </a:rPr>
              <a:t>en</a:t>
            </a:r>
            <a:r>
              <a:rPr lang="en-US" sz="1875" dirty="0">
                <a:solidFill>
                  <a:srgbClr val="737373"/>
                </a:solidFill>
                <a:latin typeface="League Spartan"/>
              </a:rPr>
              <a:t> </a:t>
            </a:r>
            <a:r>
              <a:rPr lang="en-US" sz="1875" dirty="0" err="1">
                <a:solidFill>
                  <a:srgbClr val="737373"/>
                </a:solidFill>
                <a:latin typeface="League Spartan"/>
              </a:rPr>
              <a:t>histoire</a:t>
            </a:r>
            <a:endParaRPr lang="en-US" sz="1875" dirty="0">
              <a:solidFill>
                <a:srgbClr val="737373"/>
              </a:solidFill>
              <a:latin typeface="League Spartan"/>
            </a:endParaRPr>
          </a:p>
        </p:txBody>
      </p:sp>
      <p:sp>
        <p:nvSpPr>
          <p:cNvPr id="8" name="Ellipse 7">
            <a:extLst>
              <a:ext uri="{FF2B5EF4-FFF2-40B4-BE49-F238E27FC236}">
                <a16:creationId xmlns:a16="http://schemas.microsoft.com/office/drawing/2014/main" id="{80D778F4-BF6C-0035-26D1-41AC9C10F0BD}"/>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48" name="Image 47">
            <a:extLst>
              <a:ext uri="{FF2B5EF4-FFF2-40B4-BE49-F238E27FC236}">
                <a16:creationId xmlns:a16="http://schemas.microsoft.com/office/drawing/2014/main" id="{77E8D2A5-FC45-4AE0-AC64-59BD2AD055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1978" y="2079790"/>
            <a:ext cx="5604675" cy="4584514"/>
          </a:xfrm>
          <a:prstGeom prst="rect">
            <a:avLst/>
          </a:prstGeom>
        </p:spPr>
      </p:pic>
      <p:sp>
        <p:nvSpPr>
          <p:cNvPr id="5" name="AutoShape 5"/>
          <p:cNvSpPr/>
          <p:nvPr/>
        </p:nvSpPr>
        <p:spPr>
          <a:xfrm>
            <a:off x="5790704" y="1247050"/>
            <a:ext cx="1392345" cy="418349"/>
          </a:xfrm>
          <a:prstGeom prst="line">
            <a:avLst/>
          </a:prstGeom>
          <a:ln w="9525" cap="rnd">
            <a:solidFill>
              <a:srgbClr val="000000"/>
            </a:solidFill>
            <a:prstDash val="solid"/>
            <a:headEnd type="diamond" w="lg" len="lg"/>
            <a:tailEnd type="none" w="lg" len="lg"/>
          </a:ln>
        </p:spPr>
        <p:txBody>
          <a:bodyPr/>
          <a:lstStyle/>
          <a:p>
            <a:endParaRPr lang="fr-CA"/>
          </a:p>
        </p:txBody>
      </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44584" y="1731959"/>
            <a:ext cx="1371600" cy="1361313"/>
          </a:xfrm>
          <a:prstGeom prst="rect">
            <a:avLst/>
          </a:prstGeom>
        </p:spPr>
      </p:pic>
      <p:grpSp>
        <p:nvGrpSpPr>
          <p:cNvPr id="10" name="Group 10"/>
          <p:cNvGrpSpPr/>
          <p:nvPr/>
        </p:nvGrpSpPr>
        <p:grpSpPr>
          <a:xfrm>
            <a:off x="7086598" y="1200112"/>
            <a:ext cx="2057403" cy="921008"/>
            <a:chOff x="890319" y="-959801"/>
            <a:chExt cx="1911042" cy="1235046"/>
          </a:xfrm>
        </p:grpSpPr>
        <p:grpSp>
          <p:nvGrpSpPr>
            <p:cNvPr id="11" name="Group 11"/>
            <p:cNvGrpSpPr/>
            <p:nvPr/>
          </p:nvGrpSpPr>
          <p:grpSpPr>
            <a:xfrm>
              <a:off x="890319" y="-959801"/>
              <a:ext cx="1911042" cy="1235046"/>
              <a:chOff x="3537811" y="-3813907"/>
              <a:chExt cx="7593799" cy="4907632"/>
            </a:xfrm>
          </p:grpSpPr>
          <p:sp>
            <p:nvSpPr>
              <p:cNvPr id="12" name="Freeform 12"/>
              <p:cNvSpPr/>
              <p:nvPr/>
            </p:nvSpPr>
            <p:spPr>
              <a:xfrm>
                <a:off x="3537811" y="-3813907"/>
                <a:ext cx="7593799" cy="4907632"/>
              </a:xfrm>
              <a:custGeom>
                <a:avLst/>
                <a:gdLst/>
                <a:ahLst/>
                <a:cxnLst/>
                <a:rect l="l" t="t" r="r" b="b"/>
                <a:pathLst>
                  <a:path w="7231779" h="3416300">
                    <a:moveTo>
                      <a:pt x="4448850" y="0"/>
                    </a:moveTo>
                    <a:lnTo>
                      <a:pt x="993140" y="0"/>
                    </a:lnTo>
                    <a:lnTo>
                      <a:pt x="3810" y="1699260"/>
                    </a:lnTo>
                    <a:lnTo>
                      <a:pt x="0" y="1706880"/>
                    </a:lnTo>
                    <a:lnTo>
                      <a:pt x="993140" y="3416300"/>
                    </a:lnTo>
                    <a:lnTo>
                      <a:pt x="7231779" y="3416300"/>
                    </a:lnTo>
                    <a:lnTo>
                      <a:pt x="7231779" y="0"/>
                    </a:lnTo>
                    <a:lnTo>
                      <a:pt x="4448849" y="0"/>
                    </a:lnTo>
                    <a:close/>
                    <a:moveTo>
                      <a:pt x="7206379" y="3390900"/>
                    </a:moveTo>
                    <a:lnTo>
                      <a:pt x="1007110" y="3390900"/>
                    </a:lnTo>
                    <a:lnTo>
                      <a:pt x="29210" y="1708150"/>
                    </a:lnTo>
                    <a:lnTo>
                      <a:pt x="1007110" y="25400"/>
                    </a:lnTo>
                    <a:lnTo>
                      <a:pt x="7206379" y="25400"/>
                    </a:lnTo>
                    <a:lnTo>
                      <a:pt x="7206379" y="3390900"/>
                    </a:lnTo>
                    <a:close/>
                    <a:moveTo>
                      <a:pt x="4448850" y="177800"/>
                    </a:moveTo>
                    <a:lnTo>
                      <a:pt x="7053979" y="177800"/>
                    </a:lnTo>
                    <a:lnTo>
                      <a:pt x="7053979" y="3263900"/>
                    </a:lnTo>
                    <a:lnTo>
                      <a:pt x="1098550" y="3263900"/>
                    </a:lnTo>
                    <a:lnTo>
                      <a:pt x="201930" y="1720850"/>
                    </a:lnTo>
                    <a:lnTo>
                      <a:pt x="1098550" y="177800"/>
                    </a:lnTo>
                    <a:lnTo>
                      <a:pt x="4448850" y="177800"/>
                    </a:lnTo>
                    <a:close/>
                  </a:path>
                </a:pathLst>
              </a:custGeom>
              <a:solidFill>
                <a:srgbClr val="737373"/>
              </a:solidFill>
            </p:spPr>
            <p:txBody>
              <a:bodyPr/>
              <a:lstStyle/>
              <a:p>
                <a:endParaRPr lang="fr-CA"/>
              </a:p>
            </p:txBody>
          </p:sp>
        </p:grpSp>
        <p:sp>
          <p:nvSpPr>
            <p:cNvPr id="13" name="TextBox 13"/>
            <p:cNvSpPr txBox="1"/>
            <p:nvPr/>
          </p:nvSpPr>
          <p:spPr>
            <a:xfrm>
              <a:off x="1166355" y="-744293"/>
              <a:ext cx="1448560" cy="825440"/>
            </a:xfrm>
            <a:prstGeom prst="rect">
              <a:avLst/>
            </a:prstGeom>
          </p:spPr>
          <p:txBody>
            <a:bodyPr wrap="square" lIns="0" tIns="0" rIns="0" bIns="0" rtlCol="0" anchor="t">
              <a:spAutoFit/>
            </a:bodyPr>
            <a:lstStyle/>
            <a:p>
              <a:pPr algn="ctr">
                <a:lnSpc>
                  <a:spcPts val="1575"/>
                </a:lnSpc>
              </a:pPr>
              <a:r>
                <a:rPr lang="en-US" sz="1400" dirty="0">
                  <a:solidFill>
                    <a:srgbClr val="FFFFFF"/>
                  </a:solidFill>
                  <a:latin typeface="Open Sans" panose="020B0606030504020204" pitchFamily="34" charset="0"/>
                  <a:ea typeface="Open Sans" panose="020B0606030504020204" pitchFamily="34" charset="0"/>
                  <a:cs typeface="Open Sans" panose="020B0606030504020204" pitchFamily="34" charset="0"/>
                </a:rPr>
                <a:t>Une </a:t>
              </a:r>
              <a:r>
                <a:rPr lang="en-US" sz="14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carte </a:t>
              </a:r>
              <a:r>
                <a:rPr lang="en-US" sz="14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est</a:t>
              </a:r>
              <a:r>
                <a:rPr lang="en-US" sz="1400"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r>
                <a:rPr lang="en-US" sz="14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une</a:t>
              </a:r>
              <a:r>
                <a:rPr lang="en-US" sz="1400"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r>
                <a:rPr lang="en-US" sz="14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représentation</a:t>
              </a:r>
              <a:r>
                <a:rPr lang="en-US" sz="1400" dirty="0">
                  <a:solidFill>
                    <a:srgbClr val="FFFFFF"/>
                  </a:solidFill>
                  <a:latin typeface="Open Sans" panose="020B0606030504020204" pitchFamily="34" charset="0"/>
                  <a:ea typeface="Open Sans" panose="020B0606030504020204" pitchFamily="34" charset="0"/>
                  <a:cs typeface="Open Sans" panose="020B0606030504020204" pitchFamily="34" charset="0"/>
                </a:rPr>
                <a:t> du </a:t>
              </a:r>
              <a:r>
                <a:rPr lang="en-US" sz="14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territoire</a:t>
              </a:r>
              <a:endParaRPr lang="en-US" sz="14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14" name="AutoShape 14"/>
          <p:cNvSpPr/>
          <p:nvPr/>
        </p:nvSpPr>
        <p:spPr>
          <a:xfrm rot="-3438393" flipV="1">
            <a:off x="759127" y="3034960"/>
            <a:ext cx="516008" cy="331189"/>
          </a:xfrm>
          <a:prstGeom prst="line">
            <a:avLst/>
          </a:prstGeom>
          <a:ln w="9525" cap="rnd">
            <a:solidFill>
              <a:srgbClr val="000000"/>
            </a:solidFill>
            <a:prstDash val="solid"/>
            <a:headEnd type="none" w="lg" len="lg"/>
            <a:tailEnd type="diamond" w="lg" len="lg"/>
          </a:ln>
        </p:spPr>
        <p:txBody>
          <a:bodyPr/>
          <a:lstStyle/>
          <a:p>
            <a:endParaRPr lang="fr-CA"/>
          </a:p>
        </p:txBody>
      </p:sp>
      <p:sp>
        <p:nvSpPr>
          <p:cNvPr id="23" name="Freeform 23"/>
          <p:cNvSpPr/>
          <p:nvPr/>
        </p:nvSpPr>
        <p:spPr>
          <a:xfrm>
            <a:off x="622" y="3488857"/>
            <a:ext cx="2057402" cy="817532"/>
          </a:xfrm>
          <a:custGeom>
            <a:avLst/>
            <a:gdLst/>
            <a:ahLst/>
            <a:cxnLst/>
            <a:rect l="l" t="t" r="r" b="b"/>
            <a:pathLst>
              <a:path w="5869940" h="2269490">
                <a:moveTo>
                  <a:pt x="5280660" y="0"/>
                </a:moveTo>
                <a:lnTo>
                  <a:pt x="0" y="0"/>
                </a:lnTo>
                <a:lnTo>
                  <a:pt x="0" y="2269490"/>
                </a:lnTo>
                <a:lnTo>
                  <a:pt x="5280660" y="2269490"/>
                </a:lnTo>
                <a:lnTo>
                  <a:pt x="5280660" y="2268220"/>
                </a:lnTo>
                <a:lnTo>
                  <a:pt x="5869940" y="1134110"/>
                </a:lnTo>
                <a:close/>
              </a:path>
            </a:pathLst>
          </a:custGeom>
          <a:solidFill>
            <a:srgbClr val="737373"/>
          </a:solidFill>
        </p:spPr>
        <p:txBody>
          <a:bodyPr/>
          <a:lstStyle/>
          <a:p>
            <a:endParaRPr lang="fr-CA"/>
          </a:p>
        </p:txBody>
      </p:sp>
      <p:sp>
        <p:nvSpPr>
          <p:cNvPr id="26" name="Freeform 26"/>
          <p:cNvSpPr/>
          <p:nvPr/>
        </p:nvSpPr>
        <p:spPr>
          <a:xfrm>
            <a:off x="0" y="5294326"/>
            <a:ext cx="1786106" cy="1287186"/>
          </a:xfrm>
          <a:custGeom>
            <a:avLst/>
            <a:gdLst/>
            <a:ahLst/>
            <a:cxnLst/>
            <a:rect l="l" t="t" r="r" b="b"/>
            <a:pathLst>
              <a:path w="5869940" h="2269490">
                <a:moveTo>
                  <a:pt x="5280660" y="0"/>
                </a:moveTo>
                <a:lnTo>
                  <a:pt x="0" y="0"/>
                </a:lnTo>
                <a:lnTo>
                  <a:pt x="0" y="2269490"/>
                </a:lnTo>
                <a:lnTo>
                  <a:pt x="5280660" y="2269490"/>
                </a:lnTo>
                <a:lnTo>
                  <a:pt x="5280660" y="2268220"/>
                </a:lnTo>
                <a:lnTo>
                  <a:pt x="5869940" y="1134110"/>
                </a:lnTo>
                <a:close/>
              </a:path>
            </a:pathLst>
          </a:custGeom>
          <a:solidFill>
            <a:srgbClr val="737373"/>
          </a:solidFill>
        </p:spPr>
        <p:txBody>
          <a:bodyPr/>
          <a:lstStyle/>
          <a:p>
            <a:endParaRPr lang="fr-CA"/>
          </a:p>
        </p:txBody>
      </p:sp>
      <p:sp>
        <p:nvSpPr>
          <p:cNvPr id="28" name="TextBox 28"/>
          <p:cNvSpPr txBox="1"/>
          <p:nvPr/>
        </p:nvSpPr>
        <p:spPr>
          <a:xfrm>
            <a:off x="15304" y="5350406"/>
            <a:ext cx="1721474" cy="1231106"/>
          </a:xfrm>
          <a:prstGeom prst="rect">
            <a:avLst/>
          </a:prstGeom>
        </p:spPr>
        <p:txBody>
          <a:bodyPr wrap="square" lIns="0" tIns="0" rIns="0" bIns="0" rtlCol="0" anchor="t">
            <a:spAutoFit/>
          </a:bodyPr>
          <a:lstStyle/>
          <a:p>
            <a:pPr algn="ctr">
              <a:lnSpc>
                <a:spcPts val="1575"/>
              </a:lnSpc>
            </a:pP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Une </a:t>
            </a:r>
            <a:r>
              <a:rPr lang="en-US" sz="1500" b="1"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légende</a:t>
            </a:r>
            <a:r>
              <a:rPr lang="en-US" sz="15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r>
              <a:rPr lang="en-US" sz="15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explique</a:t>
            </a: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la signification des </a:t>
            </a:r>
            <a:r>
              <a:rPr lang="en-US" sz="15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lignes</a:t>
            </a: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et des </a:t>
            </a:r>
            <a:r>
              <a:rPr lang="en-US" sz="15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symboles</a:t>
            </a: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de la carte</a:t>
            </a:r>
          </a:p>
        </p:txBody>
      </p:sp>
      <p:sp>
        <p:nvSpPr>
          <p:cNvPr id="31" name="TextBox 31"/>
          <p:cNvSpPr txBox="1"/>
          <p:nvPr/>
        </p:nvSpPr>
        <p:spPr>
          <a:xfrm>
            <a:off x="2886739" y="830854"/>
            <a:ext cx="3435151" cy="384721"/>
          </a:xfrm>
          <a:prstGeom prst="rect">
            <a:avLst/>
          </a:prstGeom>
        </p:spPr>
        <p:txBody>
          <a:bodyPr wrap="square" lIns="0" tIns="0" rIns="0" bIns="0" rtlCol="0" anchor="t">
            <a:spAutoFit/>
          </a:bodyPr>
          <a:lstStyle/>
          <a:p>
            <a:pPr algn="ctr">
              <a:lnSpc>
                <a:spcPts val="3149"/>
              </a:lnSpc>
            </a:pPr>
            <a:r>
              <a:rPr lang="en-US" sz="2250" dirty="0">
                <a:solidFill>
                  <a:srgbClr val="000000"/>
                </a:solidFill>
                <a:latin typeface="League Spartan"/>
              </a:rPr>
              <a:t>La carte </a:t>
            </a:r>
            <a:r>
              <a:rPr lang="en-US" sz="2250" dirty="0" err="1">
                <a:solidFill>
                  <a:srgbClr val="000000"/>
                </a:solidFill>
                <a:latin typeface="League Spartan"/>
              </a:rPr>
              <a:t>géographique</a:t>
            </a:r>
            <a:endParaRPr lang="en-US" sz="2250" dirty="0">
              <a:solidFill>
                <a:srgbClr val="000000"/>
              </a:solidFill>
              <a:latin typeface="League Spartan"/>
            </a:endParaRPr>
          </a:p>
        </p:txBody>
      </p:sp>
      <p:sp>
        <p:nvSpPr>
          <p:cNvPr id="35" name="TextBox 35"/>
          <p:cNvSpPr txBox="1"/>
          <p:nvPr/>
        </p:nvSpPr>
        <p:spPr>
          <a:xfrm>
            <a:off x="37327" y="3613743"/>
            <a:ext cx="1983991" cy="615553"/>
          </a:xfrm>
          <a:prstGeom prst="rect">
            <a:avLst/>
          </a:prstGeom>
        </p:spPr>
        <p:txBody>
          <a:bodyPr wrap="square" lIns="0" tIns="0" rIns="0" bIns="0" rtlCol="0" anchor="t">
            <a:spAutoFit/>
          </a:bodyPr>
          <a:lstStyle/>
          <a:p>
            <a:pPr algn="ctr">
              <a:lnSpc>
                <a:spcPts val="1575"/>
              </a:lnSpc>
            </a:pP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Une </a:t>
            </a:r>
            <a:r>
              <a:rPr lang="en-US" sz="15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rose des vents </a:t>
            </a:r>
            <a:r>
              <a:rPr lang="en-US" sz="15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permet</a:t>
            </a: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de </a:t>
            </a:r>
            <a:r>
              <a:rPr lang="en-US" sz="15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situer</a:t>
            </a: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les points </a:t>
            </a:r>
            <a:r>
              <a:rPr lang="en-US" sz="15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cardinaux</a:t>
            </a:r>
            <a:r>
              <a:rPr lang="en-US" sz="15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endPar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TextBox 39"/>
          <p:cNvSpPr txBox="1"/>
          <p:nvPr/>
        </p:nvSpPr>
        <p:spPr>
          <a:xfrm>
            <a:off x="1157543" y="615923"/>
            <a:ext cx="2057403" cy="2105624"/>
          </a:xfrm>
          <a:prstGeom prst="rect">
            <a:avLst/>
          </a:prstGeom>
        </p:spPr>
        <p:txBody>
          <a:bodyPr lIns="47625" tIns="47625" rIns="47625" bIns="47625" rtlCol="0" anchor="ctr"/>
          <a:lstStyle/>
          <a:p>
            <a:pPr algn="ctr">
              <a:lnSpc>
                <a:spcPts val="1575"/>
              </a:lnSpc>
            </a:pPr>
            <a:endParaRPr sz="1583"/>
          </a:p>
        </p:txBody>
      </p:sp>
      <p:pic>
        <p:nvPicPr>
          <p:cNvPr id="44" name="Picture 2">
            <a:extLst>
              <a:ext uri="{FF2B5EF4-FFF2-40B4-BE49-F238E27FC236}">
                <a16:creationId xmlns:a16="http://schemas.microsoft.com/office/drawing/2014/main" id="{2FEDD76A-3543-945A-CF6D-DEAB60A3F04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00546" y="141271"/>
            <a:ext cx="7639524" cy="805104"/>
          </a:xfrm>
          <a:prstGeom prst="rect">
            <a:avLst/>
          </a:prstGeom>
        </p:spPr>
      </p:pic>
      <p:pic>
        <p:nvPicPr>
          <p:cNvPr id="45" name="Picture 4">
            <a:extLst>
              <a:ext uri="{FF2B5EF4-FFF2-40B4-BE49-F238E27FC236}">
                <a16:creationId xmlns:a16="http://schemas.microsoft.com/office/drawing/2014/main" id="{F53167B1-86E6-4084-2D71-8C6FD216D94C}"/>
              </a:ext>
            </a:extLst>
          </p:cNvPr>
          <p:cNvPicPr>
            <a:picLocks noChangeAspect="1"/>
          </p:cNvPicPr>
          <p:nvPr/>
        </p:nvPicPr>
        <p:blipFill>
          <a:blip r:embed="rId8"/>
          <a:srcRect/>
          <a:stretch>
            <a:fillRect/>
          </a:stretch>
        </p:blipFill>
        <p:spPr>
          <a:xfrm>
            <a:off x="7938952" y="102472"/>
            <a:ext cx="1156682" cy="1156682"/>
          </a:xfrm>
          <a:prstGeom prst="rect">
            <a:avLst/>
          </a:prstGeom>
        </p:spPr>
      </p:pic>
      <p:sp>
        <p:nvSpPr>
          <p:cNvPr id="46" name="TextBox 30">
            <a:extLst>
              <a:ext uri="{FF2B5EF4-FFF2-40B4-BE49-F238E27FC236}">
                <a16:creationId xmlns:a16="http://schemas.microsoft.com/office/drawing/2014/main" id="{879979AF-92F3-1252-A86C-DA9105E50FD9}"/>
              </a:ext>
            </a:extLst>
          </p:cNvPr>
          <p:cNvSpPr txBox="1"/>
          <p:nvPr/>
        </p:nvSpPr>
        <p:spPr>
          <a:xfrm>
            <a:off x="2769619" y="117972"/>
            <a:ext cx="3916931" cy="572273"/>
          </a:xfrm>
          <a:prstGeom prst="rect">
            <a:avLst/>
          </a:prstGeom>
        </p:spPr>
        <p:txBody>
          <a:bodyPr wrap="square" lIns="0" tIns="0" rIns="0" bIns="0" rtlCol="0" anchor="t">
            <a:spAutoFit/>
          </a:bodyPr>
          <a:lstStyle/>
          <a:p>
            <a:pPr algn="ctr">
              <a:lnSpc>
                <a:spcPts val="5198"/>
              </a:lnSpc>
            </a:pPr>
            <a:r>
              <a:rPr lang="en-US" sz="1875" dirty="0">
                <a:solidFill>
                  <a:srgbClr val="737373"/>
                </a:solidFill>
                <a:latin typeface="League Spartan"/>
              </a:rPr>
              <a:t>Les techniques </a:t>
            </a:r>
            <a:r>
              <a:rPr lang="en-US" sz="1875" dirty="0" err="1">
                <a:solidFill>
                  <a:srgbClr val="737373"/>
                </a:solidFill>
                <a:latin typeface="League Spartan"/>
              </a:rPr>
              <a:t>en</a:t>
            </a:r>
            <a:r>
              <a:rPr lang="en-US" sz="1875" dirty="0">
                <a:solidFill>
                  <a:srgbClr val="737373"/>
                </a:solidFill>
                <a:latin typeface="League Spartan"/>
              </a:rPr>
              <a:t> </a:t>
            </a:r>
            <a:r>
              <a:rPr lang="en-US" sz="1875" dirty="0" err="1">
                <a:solidFill>
                  <a:srgbClr val="737373"/>
                </a:solidFill>
                <a:latin typeface="League Spartan"/>
              </a:rPr>
              <a:t>géographie</a:t>
            </a:r>
            <a:endParaRPr lang="en-US" sz="1875" dirty="0">
              <a:solidFill>
                <a:srgbClr val="737373"/>
              </a:solidFill>
              <a:latin typeface="League Spartan"/>
            </a:endParaRPr>
          </a:p>
        </p:txBody>
      </p:sp>
      <p:sp>
        <p:nvSpPr>
          <p:cNvPr id="53" name="TextBox 11">
            <a:extLst>
              <a:ext uri="{FF2B5EF4-FFF2-40B4-BE49-F238E27FC236}">
                <a16:creationId xmlns:a16="http://schemas.microsoft.com/office/drawing/2014/main" id="{6E23655E-A662-14A4-1714-046C87BC0C94}"/>
              </a:ext>
            </a:extLst>
          </p:cNvPr>
          <p:cNvSpPr txBox="1"/>
          <p:nvPr/>
        </p:nvSpPr>
        <p:spPr>
          <a:xfrm>
            <a:off x="1779100" y="1726775"/>
            <a:ext cx="5604675" cy="384721"/>
          </a:xfrm>
          <a:prstGeom prst="rect">
            <a:avLst/>
          </a:prstGeom>
        </p:spPr>
        <p:txBody>
          <a:bodyPr wrap="square" lIns="0" tIns="0" rIns="0" bIns="0" rtlCol="0" anchor="t">
            <a:spAutoFit/>
          </a:bodyPr>
          <a:lstStyle/>
          <a:p>
            <a:pPr algn="ctr">
              <a:lnSpc>
                <a:spcPts val="3149"/>
              </a:lnSpc>
            </a:pPr>
            <a:r>
              <a:rPr lang="en-US" sz="2000" dirty="0">
                <a:solidFill>
                  <a:srgbClr val="000000"/>
                </a:solidFill>
                <a:latin typeface="League Spartan"/>
              </a:rPr>
              <a:t>Inuit </a:t>
            </a:r>
            <a:r>
              <a:rPr lang="en-US" sz="2000" dirty="0" err="1">
                <a:solidFill>
                  <a:srgbClr val="000000"/>
                </a:solidFill>
                <a:latin typeface="League Spartan"/>
              </a:rPr>
              <a:t>Nunangat</a:t>
            </a:r>
            <a:r>
              <a:rPr lang="en-US" sz="2000" dirty="0">
                <a:solidFill>
                  <a:srgbClr val="000000"/>
                </a:solidFill>
                <a:latin typeface="League Spartan"/>
              </a:rPr>
              <a:t> dans le Canada</a:t>
            </a:r>
          </a:p>
        </p:txBody>
      </p:sp>
      <p:sp>
        <p:nvSpPr>
          <p:cNvPr id="54" name="AutoShape 5">
            <a:extLst>
              <a:ext uri="{FF2B5EF4-FFF2-40B4-BE49-F238E27FC236}">
                <a16:creationId xmlns:a16="http://schemas.microsoft.com/office/drawing/2014/main" id="{24F5F06D-209C-B583-3415-41E4437DC2E5}"/>
              </a:ext>
            </a:extLst>
          </p:cNvPr>
          <p:cNvSpPr/>
          <p:nvPr/>
        </p:nvSpPr>
        <p:spPr>
          <a:xfrm flipH="1">
            <a:off x="6686550" y="1966073"/>
            <a:ext cx="400048" cy="1698671"/>
          </a:xfrm>
          <a:prstGeom prst="line">
            <a:avLst/>
          </a:prstGeom>
          <a:ln w="9525" cap="rnd">
            <a:solidFill>
              <a:srgbClr val="000000"/>
            </a:solidFill>
            <a:prstDash val="solid"/>
            <a:headEnd type="diamond" w="lg" len="lg"/>
            <a:tailEnd type="none" w="lg" len="lg"/>
          </a:ln>
        </p:spPr>
        <p:txBody>
          <a:bodyPr/>
          <a:lstStyle/>
          <a:p>
            <a:endParaRPr lang="fr-CA"/>
          </a:p>
        </p:txBody>
      </p:sp>
      <p:sp>
        <p:nvSpPr>
          <p:cNvPr id="58" name="Freeform 12">
            <a:extLst>
              <a:ext uri="{FF2B5EF4-FFF2-40B4-BE49-F238E27FC236}">
                <a16:creationId xmlns:a16="http://schemas.microsoft.com/office/drawing/2014/main" id="{72A21A74-8BEE-DA2B-80AB-F815DE305254}"/>
              </a:ext>
            </a:extLst>
          </p:cNvPr>
          <p:cNvSpPr/>
          <p:nvPr/>
        </p:nvSpPr>
        <p:spPr>
          <a:xfrm>
            <a:off x="6612536" y="3172445"/>
            <a:ext cx="2483099" cy="997506"/>
          </a:xfrm>
          <a:custGeom>
            <a:avLst/>
            <a:gdLst/>
            <a:ahLst/>
            <a:cxnLst/>
            <a:rect l="l" t="t" r="r" b="b"/>
            <a:pathLst>
              <a:path w="7231779" h="3416300">
                <a:moveTo>
                  <a:pt x="4448850" y="0"/>
                </a:moveTo>
                <a:lnTo>
                  <a:pt x="993140" y="0"/>
                </a:lnTo>
                <a:lnTo>
                  <a:pt x="3810" y="1699260"/>
                </a:lnTo>
                <a:lnTo>
                  <a:pt x="0" y="1706880"/>
                </a:lnTo>
                <a:lnTo>
                  <a:pt x="993140" y="3416300"/>
                </a:lnTo>
                <a:lnTo>
                  <a:pt x="7231779" y="3416300"/>
                </a:lnTo>
                <a:lnTo>
                  <a:pt x="7231779" y="0"/>
                </a:lnTo>
                <a:lnTo>
                  <a:pt x="4448849" y="0"/>
                </a:lnTo>
                <a:close/>
                <a:moveTo>
                  <a:pt x="7206379" y="3390900"/>
                </a:moveTo>
                <a:lnTo>
                  <a:pt x="1007110" y="3390900"/>
                </a:lnTo>
                <a:lnTo>
                  <a:pt x="29210" y="1708150"/>
                </a:lnTo>
                <a:lnTo>
                  <a:pt x="1007110" y="25400"/>
                </a:lnTo>
                <a:lnTo>
                  <a:pt x="7206379" y="25400"/>
                </a:lnTo>
                <a:lnTo>
                  <a:pt x="7206379" y="3390900"/>
                </a:lnTo>
                <a:close/>
                <a:moveTo>
                  <a:pt x="4448850" y="177800"/>
                </a:moveTo>
                <a:lnTo>
                  <a:pt x="7053979" y="177800"/>
                </a:lnTo>
                <a:lnTo>
                  <a:pt x="7053979" y="3263900"/>
                </a:lnTo>
                <a:lnTo>
                  <a:pt x="1098550" y="3263900"/>
                </a:lnTo>
                <a:lnTo>
                  <a:pt x="201930" y="1720850"/>
                </a:lnTo>
                <a:lnTo>
                  <a:pt x="1098550" y="177800"/>
                </a:lnTo>
                <a:lnTo>
                  <a:pt x="4448850" y="177800"/>
                </a:lnTo>
                <a:close/>
              </a:path>
            </a:pathLst>
          </a:custGeom>
          <a:solidFill>
            <a:srgbClr val="737373"/>
          </a:solidFill>
        </p:spPr>
        <p:txBody>
          <a:bodyPr/>
          <a:lstStyle/>
          <a:p>
            <a:pPr algn="ctr"/>
            <a:r>
              <a:rPr lang="fr-CA"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        Une carte</a:t>
            </a:r>
            <a:r>
              <a:rPr lang="fr-CA" sz="15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fr-CA"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a toujours un </a:t>
            </a:r>
            <a:r>
              <a:rPr lang="fr-CA" sz="15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titre</a:t>
            </a:r>
            <a:r>
              <a:rPr lang="fr-CA"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 Le titre permet de savoir ce que la carte nous montre</a:t>
            </a:r>
          </a:p>
        </p:txBody>
      </p:sp>
      <p:sp>
        <p:nvSpPr>
          <p:cNvPr id="60" name="AutoShape 14">
            <a:extLst>
              <a:ext uri="{FF2B5EF4-FFF2-40B4-BE49-F238E27FC236}">
                <a16:creationId xmlns:a16="http://schemas.microsoft.com/office/drawing/2014/main" id="{25994678-6B8D-B5E8-2918-55A501E6724A}"/>
              </a:ext>
            </a:extLst>
          </p:cNvPr>
          <p:cNvSpPr/>
          <p:nvPr/>
        </p:nvSpPr>
        <p:spPr>
          <a:xfrm rot="-3438393">
            <a:off x="1685251" y="5532875"/>
            <a:ext cx="266153" cy="398809"/>
          </a:xfrm>
          <a:prstGeom prst="line">
            <a:avLst/>
          </a:prstGeom>
          <a:ln w="9525" cap="rnd">
            <a:solidFill>
              <a:srgbClr val="000000"/>
            </a:solidFill>
            <a:prstDash val="solid"/>
            <a:headEnd type="none" w="lg" len="lg"/>
            <a:tailEnd type="diamond" w="lg" len="lg"/>
          </a:ln>
        </p:spPr>
        <p:txBody>
          <a:bodyPr/>
          <a:lstStyle/>
          <a:p>
            <a:endParaRPr lang="fr-CA"/>
          </a:p>
        </p:txBody>
      </p:sp>
      <p:sp>
        <p:nvSpPr>
          <p:cNvPr id="3" name="Ellipse 2">
            <a:extLst>
              <a:ext uri="{FF2B5EF4-FFF2-40B4-BE49-F238E27FC236}">
                <a16:creationId xmlns:a16="http://schemas.microsoft.com/office/drawing/2014/main" id="{3DBD68E4-47AB-1AC9-6391-6746A2DD4B12}"/>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8</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741</TotalTime>
  <Words>5404</Words>
  <Application>Microsoft Office PowerPoint</Application>
  <PresentationFormat>Format US (216 x 279 mm)</PresentationFormat>
  <Paragraphs>713</Paragraphs>
  <Slides>47</Slides>
  <Notes>46</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47</vt:i4>
      </vt:variant>
    </vt:vector>
  </HeadingPairs>
  <TitlesOfParts>
    <vt:vector size="57" baseType="lpstr">
      <vt:lpstr>League Spartan</vt:lpstr>
      <vt:lpstr>Source Serif Pro</vt:lpstr>
      <vt:lpstr>Open Sans</vt:lpstr>
      <vt:lpstr>Open Sans Light</vt:lpstr>
      <vt:lpstr>Arimo</vt:lpstr>
      <vt:lpstr>Open Sans Extra Bold</vt:lpstr>
      <vt:lpstr>Arial</vt:lpstr>
      <vt:lpstr>Open Sans Light Italics</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Sharing knowledge (student booklet)</dc:title>
  <dc:subject/>
  <dc:creator/>
  <cp:keywords/>
  <dc:description/>
  <cp:lastModifiedBy>Paul, Véronique</cp:lastModifiedBy>
  <cp:revision>2</cp:revision>
  <cp:lastPrinted>2023-05-23T18:29:05Z</cp:lastPrinted>
  <dcterms:created xsi:type="dcterms:W3CDTF">2006-08-16T00:00:00Z</dcterms:created>
  <dcterms:modified xsi:type="dcterms:W3CDTF">2024-09-13T17:50:34Z</dcterms:modified>
  <cp:category/>
  <dc:identifier>DAEz8JBiGjc</dc:identifier>
</cp:coreProperties>
</file>